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93" r:id="rId3"/>
    <p:sldId id="258" r:id="rId4"/>
    <p:sldId id="265" r:id="rId5"/>
    <p:sldId id="267" r:id="rId6"/>
    <p:sldId id="274" r:id="rId7"/>
    <p:sldId id="284" r:id="rId8"/>
    <p:sldId id="273" r:id="rId9"/>
    <p:sldId id="275" r:id="rId10"/>
    <p:sldId id="277" r:id="rId11"/>
    <p:sldId id="282" r:id="rId12"/>
    <p:sldId id="283" r:id="rId13"/>
    <p:sldId id="276" r:id="rId14"/>
    <p:sldId id="279" r:id="rId15"/>
    <p:sldId id="289" r:id="rId16"/>
    <p:sldId id="294" r:id="rId17"/>
    <p:sldId id="260" r:id="rId18"/>
    <p:sldId id="292" r:id="rId19"/>
    <p:sldId id="281" r:id="rId20"/>
    <p:sldId id="271" r:id="rId21"/>
    <p:sldId id="263" r:id="rId22"/>
    <p:sldId id="272" r:id="rId23"/>
    <p:sldId id="29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666"/>
    <a:srgbClr val="70AD47"/>
    <a:srgbClr val="8FAADC"/>
    <a:srgbClr val="404040"/>
    <a:srgbClr val="0FE776"/>
    <a:srgbClr val="008000"/>
    <a:srgbClr val="FFCC00"/>
    <a:srgbClr val="FFFF66"/>
    <a:srgbClr val="FF33CC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py469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youtu.be/GooATFiHUy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X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youtu.be/60aF2ufRuNE?si=LdHRa7Q258jG22Zy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517105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3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2018.02  |   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2024.02  |   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68673" y="4910688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6004816" y="4922558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82641" y="4907169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21103" y="4907169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68673" y="4496225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35736" y="4834779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6AEAE5-C596-B907-BD9F-7E170C1206BE}"/>
              </a:ext>
            </a:extLst>
          </p:cNvPr>
          <p:cNvSpPr txBox="1"/>
          <p:nvPr/>
        </p:nvSpPr>
        <p:spPr>
          <a:xfrm>
            <a:off x="840541" y="4561059"/>
            <a:ext cx="2331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김승환</a:t>
            </a:r>
            <a:endParaRPr lang="en-US" altLang="ko-K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59E40-7AB0-3452-71A3-C0778DACB23A}"/>
              </a:ext>
            </a:extLst>
          </p:cNvPr>
          <p:cNvSpPr txBox="1"/>
          <p:nvPr/>
        </p:nvSpPr>
        <p:spPr>
          <a:xfrm>
            <a:off x="996127" y="5199048"/>
            <a:ext cx="2027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KIM SEUNG HWAN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1D3D0-5F24-9E99-1868-38D9D8991954}"/>
              </a:ext>
            </a:extLst>
          </p:cNvPr>
          <p:cNvSpPr txBox="1"/>
          <p:nvPr/>
        </p:nvSpPr>
        <p:spPr>
          <a:xfrm>
            <a:off x="751361" y="5670917"/>
            <a:ext cx="250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“</a:t>
            </a:r>
            <a:r>
              <a:rPr lang="ko-KR" altLang="en-US" sz="1200" b="1" dirty="0"/>
              <a:t>새로운 도전</a:t>
            </a:r>
            <a:r>
              <a:rPr lang="ko-KR" altLang="en-US" sz="1200" dirty="0"/>
              <a:t>과 </a:t>
            </a:r>
            <a:r>
              <a:rPr lang="ko-KR" altLang="en-US" sz="1200" b="1" dirty="0"/>
              <a:t>색다른 시도</a:t>
            </a:r>
            <a:r>
              <a:rPr lang="ko-KR" altLang="en-US" sz="1200" dirty="0"/>
              <a:t>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즐길 줄 아는 게임 프로그래머를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목표로 하고 있습니다</a:t>
            </a:r>
            <a:r>
              <a:rPr lang="en-US" altLang="ko-KR" sz="1200" dirty="0"/>
              <a:t>.”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D9E5E-A739-63BA-916D-9DAB7F9E1D8F}"/>
              </a:ext>
            </a:extLst>
          </p:cNvPr>
          <p:cNvSpPr txBox="1"/>
          <p:nvPr/>
        </p:nvSpPr>
        <p:spPr>
          <a:xfrm>
            <a:off x="791061" y="1349901"/>
            <a:ext cx="2469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서버 프로그래머 포트폴리오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A1E27-206B-F147-F064-21062FFFD86D}"/>
              </a:ext>
            </a:extLst>
          </p:cNvPr>
          <p:cNvSpPr txBox="1"/>
          <p:nvPr/>
        </p:nvSpPr>
        <p:spPr>
          <a:xfrm>
            <a:off x="428444" y="251987"/>
            <a:ext cx="1133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r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u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 .                                      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D6145C-B7D2-4136-53D1-0685941A922D}"/>
              </a:ext>
            </a:extLst>
          </p:cNvPr>
          <p:cNvSpPr/>
          <p:nvPr/>
        </p:nvSpPr>
        <p:spPr>
          <a:xfrm>
            <a:off x="1019770" y="1883218"/>
            <a:ext cx="2027800" cy="24832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 </a:t>
            </a:r>
            <a:r>
              <a:rPr lang="ko-KR" altLang="en-US" dirty="0"/>
              <a:t>사 진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08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기타 구현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유클리드 벡터 공간에서 광선</a:t>
            </a:r>
            <a:r>
              <a:rPr lang="en-US" altLang="ko-KR" sz="1400" dirty="0"/>
              <a:t>-</a:t>
            </a:r>
            <a:r>
              <a:rPr lang="ko-KR" altLang="en-US" sz="1400" dirty="0"/>
              <a:t>평면의 교점 구하는 방식을 이용해 </a:t>
            </a:r>
            <a:r>
              <a:rPr lang="en-US" altLang="ko-KR" sz="1400" dirty="0"/>
              <a:t>Ray Cast</a:t>
            </a:r>
            <a:r>
              <a:rPr lang="ko-KR" altLang="en-US" sz="1400" dirty="0"/>
              <a:t>를 직접 구현하여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플레이어와 </a:t>
            </a:r>
            <a:r>
              <a:rPr lang="en-US" altLang="ko-KR" sz="1400" dirty="0"/>
              <a:t>NPC</a:t>
            </a:r>
            <a:r>
              <a:rPr lang="ko-KR" altLang="en-US" sz="1400" dirty="0"/>
              <a:t>의 사격 공격에 대한 충돌 처리에 사용하였습니다</a:t>
            </a:r>
            <a:r>
              <a:rPr lang="en-US" altLang="ko-KR" sz="1400" dirty="0"/>
              <a:t>.</a:t>
            </a:r>
            <a:endParaRPr lang="en-US" altLang="ko-KR" sz="1400" dirty="0">
              <a:highlight>
                <a:srgbClr val="FFFF00"/>
              </a:highlight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9F55A98-7D48-0C2A-60C1-A17EC080AFC6}"/>
              </a:ext>
            </a:extLst>
          </p:cNvPr>
          <p:cNvSpPr/>
          <p:nvPr/>
        </p:nvSpPr>
        <p:spPr>
          <a:xfrm>
            <a:off x="882555" y="2860366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6CAB8E-46EC-9F4F-2422-B4394348567A}"/>
              </a:ext>
            </a:extLst>
          </p:cNvPr>
          <p:cNvCxnSpPr>
            <a:cxnSpLocks/>
          </p:cNvCxnSpPr>
          <p:nvPr/>
        </p:nvCxnSpPr>
        <p:spPr>
          <a:xfrm flipV="1">
            <a:off x="1057219" y="3864071"/>
            <a:ext cx="2846839" cy="179713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318CC0-53C5-6152-1C03-DDDFECE28B3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83223" y="2906506"/>
            <a:ext cx="2314274" cy="2117154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5A4D84-1CDB-A16B-CBBB-8E02C4100B72}"/>
              </a:ext>
            </a:extLst>
          </p:cNvPr>
          <p:cNvCxnSpPr/>
          <p:nvPr/>
        </p:nvCxnSpPr>
        <p:spPr>
          <a:xfrm flipH="1" flipV="1">
            <a:off x="1073398" y="5303580"/>
            <a:ext cx="192947" cy="22650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B0A1B1-E6A2-E25C-48F9-00BF2F9D82C5}"/>
              </a:ext>
            </a:extLst>
          </p:cNvPr>
          <p:cNvSpPr txBox="1"/>
          <p:nvPr/>
        </p:nvSpPr>
        <p:spPr>
          <a:xfrm>
            <a:off x="4769344" y="2594249"/>
            <a:ext cx="68442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공간 상의 한 점 </a:t>
            </a:r>
            <a:r>
              <a:rPr lang="en-US" altLang="ko-KR" sz="1400" dirty="0"/>
              <a:t>S (</a:t>
            </a:r>
            <a:r>
              <a:rPr lang="ko-KR" altLang="en-US" sz="1400" dirty="0"/>
              <a:t>플레이어 위치</a:t>
            </a:r>
            <a:r>
              <a:rPr lang="en-US" altLang="ko-KR" sz="1400" dirty="0"/>
              <a:t>)</a:t>
            </a:r>
            <a:r>
              <a:rPr lang="ko-KR" altLang="en-US" sz="1400" dirty="0"/>
              <a:t>에서</a:t>
            </a:r>
            <a:endParaRPr lang="en-US" altLang="ko-KR" sz="1400" dirty="0"/>
          </a:p>
          <a:p>
            <a:r>
              <a:rPr lang="en-US" altLang="ko-KR" sz="1400" dirty="0"/>
              <a:t>  D </a:t>
            </a:r>
            <a:r>
              <a:rPr lang="ko-KR" altLang="en-US" sz="1400" dirty="0"/>
              <a:t>방향</a:t>
            </a:r>
            <a:r>
              <a:rPr lang="en-US" altLang="ko-KR" sz="1400" dirty="0"/>
              <a:t> (</a:t>
            </a:r>
            <a:r>
              <a:rPr lang="ko-KR" altLang="en-US" sz="1400" dirty="0"/>
              <a:t>플레이어 카메라 방향</a:t>
            </a:r>
            <a:r>
              <a:rPr lang="en-US" altLang="ko-KR" sz="1400" dirty="0"/>
              <a:t>) </a:t>
            </a:r>
            <a:r>
              <a:rPr lang="ko-KR" altLang="en-US" sz="1400" dirty="0"/>
              <a:t>으로 뻗어 나가는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광선의 방정식을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충돌 검사하려는 객체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박스의 한 면에 대한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평면의 방정식을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광선의 방정식과 평면의 방정식이 교점</a:t>
            </a:r>
            <a:r>
              <a:rPr lang="en-US" altLang="ko-KR" sz="1400" dirty="0"/>
              <a:t> P (</a:t>
            </a:r>
            <a:r>
              <a:rPr lang="ko-KR" altLang="en-US" sz="1400" dirty="0" err="1"/>
              <a:t>충돌점</a:t>
            </a:r>
            <a:r>
              <a:rPr lang="en-US" altLang="ko-KR" sz="1400" dirty="0"/>
              <a:t>)</a:t>
            </a:r>
            <a:r>
              <a:rPr lang="ko-KR" altLang="en-US" sz="1400" dirty="0"/>
              <a:t>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점 </a:t>
            </a:r>
            <a:r>
              <a:rPr lang="en-US" altLang="ko-KR" sz="1400" dirty="0"/>
              <a:t>P</a:t>
            </a:r>
            <a:r>
              <a:rPr lang="ko-KR" altLang="en-US" sz="1400" dirty="0"/>
              <a:t>가 평면 내부에 존재하는지 검사합니다</a:t>
            </a:r>
            <a:r>
              <a:rPr lang="en-US" altLang="ko-KR" sz="1400" dirty="0"/>
              <a:t>.</a:t>
            </a:r>
          </a:p>
          <a:p>
            <a:r>
              <a:rPr lang="en-US" altLang="ko-KR" sz="1100" dirty="0"/>
              <a:t>  (</a:t>
            </a:r>
            <a:r>
              <a:rPr lang="ko-KR" altLang="en-US" sz="1100" dirty="0"/>
              <a:t>점 </a:t>
            </a:r>
            <a:r>
              <a:rPr lang="en-US" altLang="ko-KR" sz="1100" dirty="0"/>
              <a:t>P</a:t>
            </a:r>
            <a:r>
              <a:rPr lang="ko-KR" altLang="en-US" sz="1100" dirty="0"/>
              <a:t>의 </a:t>
            </a:r>
            <a:r>
              <a:rPr lang="en-US" altLang="ko-KR" sz="1100" dirty="0"/>
              <a:t>x, y, z </a:t>
            </a:r>
            <a:r>
              <a:rPr lang="ko-KR" altLang="en-US" sz="1100" dirty="0"/>
              <a:t>값을 갖고 사각형의 좌측상단 점과</a:t>
            </a:r>
            <a:r>
              <a:rPr lang="en-US" altLang="ko-KR" sz="1100" dirty="0"/>
              <a:t> </a:t>
            </a:r>
            <a:r>
              <a:rPr lang="ko-KR" altLang="en-US" sz="1100" dirty="0"/>
              <a:t>우측하단 점 사이에 있는 지 확인합니다</a:t>
            </a:r>
            <a:r>
              <a:rPr lang="en-US" altLang="ko-KR" sz="1100" dirty="0"/>
              <a:t>.)</a:t>
            </a:r>
          </a:p>
          <a:p>
            <a:endParaRPr lang="en-US" altLang="ko-KR" sz="1400" dirty="0"/>
          </a:p>
          <a:p>
            <a:r>
              <a:rPr lang="en-US" altLang="ko-KR" sz="1400" dirty="0"/>
              <a:t>5. 2~4</a:t>
            </a:r>
            <a:r>
              <a:rPr lang="ko-KR" altLang="en-US" sz="1400" dirty="0"/>
              <a:t>의 과정을 객체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박스의 면들 중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은면이</a:t>
            </a:r>
            <a:r>
              <a:rPr lang="ko-KR" altLang="en-US" sz="1400" dirty="0"/>
              <a:t> 아닌 면에 대해서 진행합니다</a:t>
            </a:r>
            <a:r>
              <a:rPr lang="en-US" altLang="ko-KR" sz="1400" dirty="0"/>
              <a:t>.</a:t>
            </a:r>
          </a:p>
          <a:p>
            <a:r>
              <a:rPr lang="en-US" altLang="ko-KR" sz="1100" dirty="0"/>
              <a:t>  (</a:t>
            </a:r>
            <a:r>
              <a:rPr lang="ko-KR" altLang="en-US" sz="1100" dirty="0" err="1"/>
              <a:t>은면인지에</a:t>
            </a:r>
            <a:r>
              <a:rPr lang="ko-KR" altLang="en-US" sz="1100" dirty="0"/>
              <a:t> 대한 여부는 평면 </a:t>
            </a:r>
            <a:r>
              <a:rPr lang="ko-KR" altLang="en-US" sz="1100" dirty="0" err="1"/>
              <a:t>법선벡터와</a:t>
            </a:r>
            <a:r>
              <a:rPr lang="ko-KR" altLang="en-US" sz="1100" dirty="0"/>
              <a:t> 벡터 </a:t>
            </a:r>
            <a:r>
              <a:rPr lang="en-US" altLang="ko-KR" sz="1100" dirty="0"/>
              <a:t>D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내적하여</a:t>
            </a:r>
            <a:r>
              <a:rPr lang="ko-KR" altLang="en-US" sz="1100" dirty="0"/>
              <a:t> 검사합니다</a:t>
            </a:r>
            <a:r>
              <a:rPr lang="en-US" altLang="ko-KR" sz="1100" dirty="0"/>
              <a:t>.)</a:t>
            </a:r>
          </a:p>
          <a:p>
            <a:endParaRPr lang="en-US" altLang="ko-KR" sz="1100" dirty="0"/>
          </a:p>
          <a:p>
            <a:r>
              <a:rPr lang="en-US" altLang="ko-KR" sz="1400" dirty="0"/>
              <a:t>6. </a:t>
            </a:r>
            <a:r>
              <a:rPr lang="ko-KR" altLang="en-US" sz="1400" dirty="0"/>
              <a:t>지금까지의 결과로 나온 충돌점들 중 </a:t>
            </a:r>
            <a:r>
              <a:rPr lang="en-US" altLang="ko-KR" sz="1400" dirty="0"/>
              <a:t>S</a:t>
            </a:r>
            <a:r>
              <a:rPr lang="ko-KR" altLang="en-US" sz="1400" dirty="0"/>
              <a:t>와의 거리가 가장 가까운 점을 구하고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이를 </a:t>
            </a:r>
            <a:r>
              <a:rPr lang="en-US" altLang="ko-KR" sz="1400" dirty="0"/>
              <a:t>Ray Cast</a:t>
            </a:r>
            <a:r>
              <a:rPr lang="ko-KR" altLang="en-US" sz="1400" dirty="0"/>
              <a:t>의 최종 결과로 반환합니다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D2F56-AD9D-77ED-FA81-3925AB421F37}"/>
              </a:ext>
            </a:extLst>
          </p:cNvPr>
          <p:cNvSpPr txBox="1"/>
          <p:nvPr/>
        </p:nvSpPr>
        <p:spPr>
          <a:xfrm>
            <a:off x="698690" y="2519399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 </a:t>
            </a:r>
            <a:r>
              <a:rPr lang="en-US" altLang="ko-KR" sz="1200" dirty="0"/>
              <a:t>(</a:t>
            </a:r>
            <a:r>
              <a:rPr lang="ko-KR" altLang="en-US" sz="1200" dirty="0"/>
              <a:t>플레이어 위치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DB3CF2-DEC2-1CF2-D212-23B5EBAE4074}"/>
              </a:ext>
            </a:extLst>
          </p:cNvPr>
          <p:cNvSpPr txBox="1"/>
          <p:nvPr/>
        </p:nvSpPr>
        <p:spPr>
          <a:xfrm>
            <a:off x="698690" y="4949145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</a:t>
            </a:r>
            <a:r>
              <a:rPr lang="en-US" altLang="ko-KR" sz="1200" dirty="0"/>
              <a:t>(</a:t>
            </a:r>
            <a:r>
              <a:rPr lang="ko-KR" altLang="en-US" sz="1200" dirty="0"/>
              <a:t>평면의 </a:t>
            </a:r>
            <a:r>
              <a:rPr lang="ko-KR" altLang="en-US" sz="1200" dirty="0" err="1"/>
              <a:t>법선벡터</a:t>
            </a:r>
            <a:r>
              <a:rPr lang="en-US" altLang="ko-KR" sz="1200" dirty="0"/>
              <a:t>)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BED936-0560-480B-42E3-C848B4632E95}"/>
              </a:ext>
            </a:extLst>
          </p:cNvPr>
          <p:cNvSpPr txBox="1"/>
          <p:nvPr/>
        </p:nvSpPr>
        <p:spPr>
          <a:xfrm>
            <a:off x="428445" y="5528795"/>
            <a:ext cx="23566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평면</a:t>
            </a:r>
            <a:endParaRPr lang="en-US" altLang="ko-KR" sz="14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객체 </a:t>
            </a:r>
            <a:r>
              <a:rPr lang="ko-KR" altLang="en-US" sz="1200" dirty="0" err="1"/>
              <a:t>바운딩박스의</a:t>
            </a:r>
            <a:r>
              <a:rPr lang="ko-KR" altLang="en-US" sz="1200" dirty="0"/>
              <a:t> 한 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D2490-BB1C-BD13-D5F8-B27E54C3660C}"/>
              </a:ext>
            </a:extLst>
          </p:cNvPr>
          <p:cNvSpPr txBox="1"/>
          <p:nvPr/>
        </p:nvSpPr>
        <p:spPr>
          <a:xfrm>
            <a:off x="3392002" y="4895625"/>
            <a:ext cx="545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Ray</a:t>
            </a:r>
            <a:endParaRPr lang="ko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0C8F03-A23C-77DB-3AE5-3557C5D42DCD}"/>
              </a:ext>
            </a:extLst>
          </p:cNvPr>
          <p:cNvSpPr/>
          <p:nvPr/>
        </p:nvSpPr>
        <p:spPr>
          <a:xfrm>
            <a:off x="2741487" y="4521793"/>
            <a:ext cx="100668" cy="922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2E8C6F-4E5D-A95C-D7D0-A7D781DBD09A}"/>
              </a:ext>
            </a:extLst>
          </p:cNvPr>
          <p:cNvSpPr txBox="1"/>
          <p:nvPr/>
        </p:nvSpPr>
        <p:spPr>
          <a:xfrm>
            <a:off x="2862399" y="4383267"/>
            <a:ext cx="10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충돌점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89B39B-2EA4-2C8C-00A8-345FAAEAABCA}"/>
              </a:ext>
            </a:extLst>
          </p:cNvPr>
          <p:cNvSpPr/>
          <p:nvPr/>
        </p:nvSpPr>
        <p:spPr>
          <a:xfrm>
            <a:off x="4599087" y="2382536"/>
            <a:ext cx="7087759" cy="38742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E0DCA10-1A76-C385-A1B6-EDD52FEF7709}"/>
              </a:ext>
            </a:extLst>
          </p:cNvPr>
          <p:cNvSpPr/>
          <p:nvPr/>
        </p:nvSpPr>
        <p:spPr>
          <a:xfrm>
            <a:off x="3251728" y="4980871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687C7B-82D4-DD4E-3F59-936C7C1F4FAA}"/>
              </a:ext>
            </a:extLst>
          </p:cNvPr>
          <p:cNvSpPr txBox="1"/>
          <p:nvPr/>
        </p:nvSpPr>
        <p:spPr>
          <a:xfrm>
            <a:off x="1616406" y="3057246"/>
            <a:ext cx="116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 </a:t>
            </a:r>
            <a:r>
              <a:rPr lang="en-US" altLang="ko-KR" sz="1200" dirty="0"/>
              <a:t>(</a:t>
            </a:r>
            <a:r>
              <a:rPr lang="ko-KR" altLang="en-US" sz="1200" dirty="0"/>
              <a:t>공격 방향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7EA59E-AB58-38C1-B7B3-159A1C6E4E5F}"/>
              </a:ext>
            </a:extLst>
          </p:cNvPr>
          <p:cNvCxnSpPr>
            <a:cxnSpLocks/>
          </p:cNvCxnSpPr>
          <p:nvPr/>
        </p:nvCxnSpPr>
        <p:spPr>
          <a:xfrm>
            <a:off x="1696766" y="3107925"/>
            <a:ext cx="175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FEBD85-22D4-E53D-92DC-12EB2B4DBBE8}"/>
              </a:ext>
            </a:extLst>
          </p:cNvPr>
          <p:cNvCxnSpPr>
            <a:cxnSpLocks/>
          </p:cNvCxnSpPr>
          <p:nvPr/>
        </p:nvCxnSpPr>
        <p:spPr>
          <a:xfrm>
            <a:off x="1372441" y="3099049"/>
            <a:ext cx="243965" cy="22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EB3DC3-B4F1-309F-5DCE-63C310040C79}"/>
              </a:ext>
            </a:extLst>
          </p:cNvPr>
          <p:cNvSpPr/>
          <p:nvPr/>
        </p:nvSpPr>
        <p:spPr>
          <a:xfrm>
            <a:off x="4860269" y="2229129"/>
            <a:ext cx="2869529" cy="3505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충돌점</a:t>
            </a:r>
            <a:r>
              <a:rPr lang="en-US" altLang="ko-KR" sz="1400" b="1" dirty="0">
                <a:solidFill>
                  <a:schemeClr val="tx1"/>
                </a:solidFill>
              </a:rPr>
              <a:t>(P)</a:t>
            </a:r>
            <a:r>
              <a:rPr lang="ko-KR" altLang="en-US" sz="1600" b="1" dirty="0">
                <a:solidFill>
                  <a:schemeClr val="tx1"/>
                </a:solidFill>
              </a:rPr>
              <a:t>은 어떻게 구하는가</a:t>
            </a:r>
            <a:r>
              <a:rPr lang="en-US" altLang="ko-KR" sz="1600" b="1" dirty="0">
                <a:solidFill>
                  <a:schemeClr val="tx1"/>
                </a:solidFill>
              </a:rPr>
              <a:t>?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1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기타 구현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1" y="958232"/>
            <a:ext cx="223816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0141" y="1421537"/>
            <a:ext cx="11674208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Ray Cast</a:t>
            </a:r>
            <a:endParaRPr lang="ko-KR" altLang="en-US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MyRaycast</a:t>
            </a:r>
            <a:r>
              <a:rPr lang="en-US" altLang="ko-KR" sz="950" dirty="0">
                <a:solidFill>
                  <a:srgbClr val="FFCC00"/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box_width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box_height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box_length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GetDistance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) &gt;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 return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[8];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for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 8; ++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p[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 = </a:t>
            </a:r>
            <a:r>
              <a:rPr lang="en-US" altLang="ko-KR" sz="950" dirty="0" err="1">
                <a:solidFill>
                  <a:srgbClr val="FFCC00"/>
                </a:solidFill>
              </a:rPr>
              <a:t>GetBBPoints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box_width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box_height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box_length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[6];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=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rgbClr val="FFCC00"/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[2]);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!=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(!</a:t>
            </a:r>
            <a:r>
              <a:rPr lang="en-US" altLang="ko-KR" sz="950" dirty="0" err="1">
                <a:solidFill>
                  <a:srgbClr val="FFCC00"/>
                </a:solidFill>
              </a:rPr>
              <a:t>Check_PointInPlane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[3]))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=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[5]);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!=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(!</a:t>
            </a:r>
            <a:r>
              <a:rPr lang="en-US" altLang="ko-KR" sz="950" dirty="0" err="1">
                <a:solidFill>
                  <a:srgbClr val="FFCC00"/>
                </a:solidFill>
              </a:rPr>
              <a:t>Check_PointInPlane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[4]))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1000" b="1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1000" b="1" dirty="0">
                <a:solidFill>
                  <a:schemeClr val="bg1"/>
                </a:solidFill>
              </a:rPr>
              <a:t>   …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for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&lt; 6; ++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 ==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</a:t>
            </a:r>
            <a:r>
              <a:rPr lang="en-US" altLang="ko-KR" sz="950" dirty="0">
                <a:solidFill>
                  <a:srgbClr val="FF33CC"/>
                </a:solidFill>
              </a:rPr>
              <a:t>continue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GetDistance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bg1"/>
                </a:solidFill>
              </a:rPr>
              <a:t> 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  <a:p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E12BD0-773F-DB58-03A9-CFA2E11364AB}"/>
              </a:ext>
            </a:extLst>
          </p:cNvPr>
          <p:cNvSpPr/>
          <p:nvPr/>
        </p:nvSpPr>
        <p:spPr>
          <a:xfrm>
            <a:off x="8409177" y="1996194"/>
            <a:ext cx="3296873" cy="291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/>
              <a:t>바운딩박스의</a:t>
            </a:r>
            <a:r>
              <a:rPr lang="ko-KR" altLang="en-US" sz="1100" dirty="0"/>
              <a:t> 점 </a:t>
            </a:r>
            <a:r>
              <a:rPr lang="en-US" altLang="ko-KR" sz="1100" dirty="0"/>
              <a:t>8</a:t>
            </a:r>
            <a:r>
              <a:rPr lang="ko-KR" altLang="en-US" sz="1100" dirty="0"/>
              <a:t>개를 구해서 </a:t>
            </a:r>
            <a:r>
              <a:rPr lang="en-US" altLang="ko-KR" sz="1100" dirty="0"/>
              <a:t>p[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</a:t>
            </a:r>
            <a:r>
              <a:rPr lang="ko-KR" altLang="en-US" sz="1100" dirty="0"/>
              <a:t>에 저장합니다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51DA22B-B265-6534-8182-4D419BBA46F7}"/>
              </a:ext>
            </a:extLst>
          </p:cNvPr>
          <p:cNvCxnSpPr>
            <a:cxnSpLocks/>
          </p:cNvCxnSpPr>
          <p:nvPr/>
        </p:nvCxnSpPr>
        <p:spPr>
          <a:xfrm>
            <a:off x="4717526" y="2173688"/>
            <a:ext cx="36127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533573-077C-ABE8-18D5-764543EBF55F}"/>
              </a:ext>
            </a:extLst>
          </p:cNvPr>
          <p:cNvSpPr/>
          <p:nvPr/>
        </p:nvSpPr>
        <p:spPr>
          <a:xfrm>
            <a:off x="8409176" y="2648565"/>
            <a:ext cx="3296873" cy="17890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광선과 평면의 교점을 구하는 함수입니다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다음 페이지에 코드를 첨부하였습니다</a:t>
            </a:r>
            <a:r>
              <a:rPr lang="en-US" altLang="ko-KR" sz="1100" dirty="0"/>
              <a:t>.)</a:t>
            </a:r>
          </a:p>
          <a:p>
            <a:endParaRPr lang="en-US" altLang="ko-KR" sz="1100" dirty="0"/>
          </a:p>
          <a:p>
            <a:r>
              <a:rPr lang="ko-KR" altLang="en-US" sz="1100" dirty="0">
                <a:solidFill>
                  <a:schemeClr val="bg1"/>
                </a:solidFill>
              </a:rPr>
              <a:t>여기서 </a:t>
            </a:r>
            <a:r>
              <a:rPr lang="en-US" altLang="ko-KR" sz="1100" dirty="0">
                <a:solidFill>
                  <a:schemeClr val="bg1"/>
                </a:solidFill>
              </a:rPr>
              <a:t>3~5</a:t>
            </a:r>
            <a:r>
              <a:rPr lang="ko-KR" altLang="en-US" sz="1100" dirty="0">
                <a:solidFill>
                  <a:schemeClr val="bg1"/>
                </a:solidFill>
              </a:rPr>
              <a:t>번째 파라미터는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사각형을 만들기 위한 세 점입니다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</a:rPr>
              <a:t> ex.</a:t>
            </a:r>
            <a:endParaRPr lang="ko-KR" altLang="en-US" sz="1100" dirty="0">
              <a:solidFill>
                <a:schemeClr val="bg1"/>
              </a:solidFill>
            </a:endParaRP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643451-A121-BB53-DBA7-2FC97B31C8F6}"/>
              </a:ext>
            </a:extLst>
          </p:cNvPr>
          <p:cNvCxnSpPr>
            <a:cxnSpLocks/>
          </p:cNvCxnSpPr>
          <p:nvPr/>
        </p:nvCxnSpPr>
        <p:spPr>
          <a:xfrm>
            <a:off x="2148339" y="2824616"/>
            <a:ext cx="6181929" cy="3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A8B3D2-9006-DDBB-8713-9AB35B065996}"/>
              </a:ext>
            </a:extLst>
          </p:cNvPr>
          <p:cNvSpPr/>
          <p:nvPr/>
        </p:nvSpPr>
        <p:spPr>
          <a:xfrm>
            <a:off x="9159769" y="3798026"/>
            <a:ext cx="408262" cy="3775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708EB-8963-9288-B626-75CB3D7C6EF4}"/>
              </a:ext>
            </a:extLst>
          </p:cNvPr>
          <p:cNvSpPr txBox="1"/>
          <p:nvPr/>
        </p:nvSpPr>
        <p:spPr>
          <a:xfrm>
            <a:off x="8862659" y="3583787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P[0]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0F56C-0387-C024-1761-8A943751C899}"/>
              </a:ext>
            </a:extLst>
          </p:cNvPr>
          <p:cNvSpPr txBox="1"/>
          <p:nvPr/>
        </p:nvSpPr>
        <p:spPr>
          <a:xfrm>
            <a:off x="9462468" y="3583786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P[1]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724272-CD61-B058-E5B8-5712C2B84AED}"/>
              </a:ext>
            </a:extLst>
          </p:cNvPr>
          <p:cNvSpPr txBox="1"/>
          <p:nvPr/>
        </p:nvSpPr>
        <p:spPr>
          <a:xfrm>
            <a:off x="8862659" y="4133282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P[2]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786F5E-2FE4-7EF5-84B1-87F1827A2EB2}"/>
              </a:ext>
            </a:extLst>
          </p:cNvPr>
          <p:cNvSpPr/>
          <p:nvPr/>
        </p:nvSpPr>
        <p:spPr>
          <a:xfrm>
            <a:off x="695375" y="4151086"/>
            <a:ext cx="4660716" cy="291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/>
                </a:solidFill>
              </a:rPr>
              <a:t>위 과정을 </a:t>
            </a:r>
            <a:r>
              <a:rPr lang="en-US" altLang="ko-KR" sz="1100" dirty="0" err="1">
                <a:solidFill>
                  <a:schemeClr val="bg1"/>
                </a:solidFill>
              </a:rPr>
              <a:t>tmp_results</a:t>
            </a:r>
            <a:r>
              <a:rPr lang="en-US" altLang="ko-KR" sz="1100" dirty="0">
                <a:solidFill>
                  <a:schemeClr val="bg1"/>
                </a:solidFill>
              </a:rPr>
              <a:t>[2]</a:t>
            </a:r>
            <a:r>
              <a:rPr lang="ko-KR" altLang="en-US" sz="1100" dirty="0">
                <a:solidFill>
                  <a:schemeClr val="bg1"/>
                </a:solidFill>
              </a:rPr>
              <a:t>부터 </a:t>
            </a:r>
            <a:r>
              <a:rPr lang="en-US" altLang="ko-KR" sz="1100" dirty="0" err="1">
                <a:solidFill>
                  <a:schemeClr val="bg1"/>
                </a:solidFill>
              </a:rPr>
              <a:t>tmp_results</a:t>
            </a:r>
            <a:r>
              <a:rPr lang="en-US" altLang="ko-KR" sz="1100" dirty="0">
                <a:solidFill>
                  <a:schemeClr val="bg1"/>
                </a:solidFill>
              </a:rPr>
              <a:t>[5]</a:t>
            </a:r>
            <a:r>
              <a:rPr lang="ko-KR" altLang="en-US" sz="1100" dirty="0">
                <a:solidFill>
                  <a:schemeClr val="bg1"/>
                </a:solidFill>
              </a:rPr>
              <a:t>까지 동일하게 반복합니다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4AAFE0-1B29-577D-E631-0F92FD3C5281}"/>
              </a:ext>
            </a:extLst>
          </p:cNvPr>
          <p:cNvSpPr/>
          <p:nvPr/>
        </p:nvSpPr>
        <p:spPr>
          <a:xfrm>
            <a:off x="4026238" y="5019020"/>
            <a:ext cx="2059279" cy="8691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위 과정에서 나온 교점들 중</a:t>
            </a:r>
            <a:endParaRPr lang="en-US" altLang="ko-KR" sz="1100" dirty="0"/>
          </a:p>
          <a:p>
            <a:r>
              <a:rPr lang="ko-KR" altLang="en-US" sz="1100" dirty="0"/>
              <a:t>플레이어 위치</a:t>
            </a:r>
            <a:r>
              <a:rPr lang="en-US" altLang="ko-KR" sz="1100" dirty="0"/>
              <a:t>(start)</a:t>
            </a:r>
            <a:r>
              <a:rPr lang="ko-KR" altLang="en-US" sz="1100" dirty="0"/>
              <a:t>와</a:t>
            </a:r>
            <a:endParaRPr lang="en-US" altLang="ko-KR" sz="1100" dirty="0"/>
          </a:p>
          <a:p>
            <a:r>
              <a:rPr lang="ko-KR" altLang="en-US" sz="1100" dirty="0"/>
              <a:t>가장 가까운 한 점을</a:t>
            </a:r>
            <a:endParaRPr lang="en-US" altLang="ko-KR" sz="1100" dirty="0"/>
          </a:p>
          <a:p>
            <a:r>
              <a:rPr lang="ko-KR" altLang="en-US" sz="1100" dirty="0"/>
              <a:t>선택하는 과정입니다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5CC83AA-F0BE-E3BC-713F-071124C3F051}"/>
              </a:ext>
            </a:extLst>
          </p:cNvPr>
          <p:cNvCxnSpPr>
            <a:cxnSpLocks/>
          </p:cNvCxnSpPr>
          <p:nvPr/>
        </p:nvCxnSpPr>
        <p:spPr>
          <a:xfrm>
            <a:off x="3318160" y="4545417"/>
            <a:ext cx="365341" cy="187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D94C063-0D01-E4CC-F712-4C78EA3CD80A}"/>
              </a:ext>
            </a:extLst>
          </p:cNvPr>
          <p:cNvCxnSpPr>
            <a:cxnSpLocks/>
          </p:cNvCxnSpPr>
          <p:nvPr/>
        </p:nvCxnSpPr>
        <p:spPr>
          <a:xfrm>
            <a:off x="3318159" y="5900288"/>
            <a:ext cx="365341" cy="187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E5CE2AD-7316-5887-5119-CA3B369B0E03}"/>
              </a:ext>
            </a:extLst>
          </p:cNvPr>
          <p:cNvCxnSpPr>
            <a:cxnSpLocks/>
          </p:cNvCxnSpPr>
          <p:nvPr/>
        </p:nvCxnSpPr>
        <p:spPr>
          <a:xfrm>
            <a:off x="3684563" y="4537028"/>
            <a:ext cx="0" cy="136326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BAD7B3B7-1804-1856-41E0-1A06D0FC5000}"/>
              </a:ext>
            </a:extLst>
          </p:cNvPr>
          <p:cNvCxnSpPr>
            <a:cxnSpLocks/>
          </p:cNvCxnSpPr>
          <p:nvPr/>
        </p:nvCxnSpPr>
        <p:spPr>
          <a:xfrm>
            <a:off x="3677237" y="5235564"/>
            <a:ext cx="3105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6D6953-6CCE-2C23-75BD-F48607394F13}"/>
              </a:ext>
            </a:extLst>
          </p:cNvPr>
          <p:cNvCxnSpPr>
            <a:cxnSpLocks/>
          </p:cNvCxnSpPr>
          <p:nvPr/>
        </p:nvCxnSpPr>
        <p:spPr>
          <a:xfrm>
            <a:off x="2152786" y="2819401"/>
            <a:ext cx="0" cy="10953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FA7BD7-E00B-FE16-2BB3-28BFBE2D5292}"/>
              </a:ext>
            </a:extLst>
          </p:cNvPr>
          <p:cNvCxnSpPr>
            <a:cxnSpLocks/>
          </p:cNvCxnSpPr>
          <p:nvPr/>
        </p:nvCxnSpPr>
        <p:spPr>
          <a:xfrm>
            <a:off x="1602399" y="2496166"/>
            <a:ext cx="0" cy="10953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DFB812-CF86-3202-2CE9-4B12AFC72ED7}"/>
              </a:ext>
            </a:extLst>
          </p:cNvPr>
          <p:cNvCxnSpPr>
            <a:cxnSpLocks/>
          </p:cNvCxnSpPr>
          <p:nvPr/>
        </p:nvCxnSpPr>
        <p:spPr>
          <a:xfrm>
            <a:off x="1592874" y="2600942"/>
            <a:ext cx="3135313" cy="476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032F61-63C8-963B-840C-05098FCA2801}"/>
              </a:ext>
            </a:extLst>
          </p:cNvPr>
          <p:cNvCxnSpPr>
            <a:cxnSpLocks/>
          </p:cNvCxnSpPr>
          <p:nvPr/>
        </p:nvCxnSpPr>
        <p:spPr>
          <a:xfrm>
            <a:off x="4727052" y="2164164"/>
            <a:ext cx="0" cy="44392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23A17E-A1E2-A83C-A1A9-390744FAE6FE}"/>
              </a:ext>
            </a:extLst>
          </p:cNvPr>
          <p:cNvSpPr/>
          <p:nvPr/>
        </p:nvSpPr>
        <p:spPr>
          <a:xfrm>
            <a:off x="7257313" y="4551006"/>
            <a:ext cx="4448735" cy="13557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1100" dirty="0">
                <a:solidFill>
                  <a:srgbClr val="FFCC00"/>
                </a:solidFill>
              </a:rPr>
              <a:t>( )</a:t>
            </a:r>
            <a:r>
              <a:rPr lang="ko-KR" altLang="en-US" sz="1100" dirty="0"/>
              <a:t>의 결과로 나온 교점이</a:t>
            </a:r>
            <a:endParaRPr lang="en-US" altLang="ko-KR" sz="1100" dirty="0"/>
          </a:p>
          <a:p>
            <a:r>
              <a:rPr lang="ko-KR" altLang="en-US" sz="1100" dirty="0">
                <a:solidFill>
                  <a:schemeClr val="bg1"/>
                </a:solidFill>
              </a:rPr>
              <a:t>평면 안에 있는지 검사하는 함수입니다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ex.</a:t>
            </a:r>
            <a:endParaRPr lang="ko-KR" altLang="en-US" sz="1100" dirty="0">
              <a:solidFill>
                <a:schemeClr val="bg1"/>
              </a:solidFill>
            </a:endParaRP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048" name="순서도: 데이터 1047">
            <a:extLst>
              <a:ext uri="{FF2B5EF4-FFF2-40B4-BE49-F238E27FC236}">
                <a16:creationId xmlns:a16="http://schemas.microsoft.com/office/drawing/2014/main" id="{3DA17FBD-4ADE-34E4-C13D-09C7DA4B9B73}"/>
              </a:ext>
            </a:extLst>
          </p:cNvPr>
          <p:cNvSpPr/>
          <p:nvPr/>
        </p:nvSpPr>
        <p:spPr>
          <a:xfrm>
            <a:off x="7447392" y="5271760"/>
            <a:ext cx="553673" cy="377505"/>
          </a:xfrm>
          <a:prstGeom prst="flowChartInputOut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타원 1048">
            <a:extLst>
              <a:ext uri="{FF2B5EF4-FFF2-40B4-BE49-F238E27FC236}">
                <a16:creationId xmlns:a16="http://schemas.microsoft.com/office/drawing/2014/main" id="{1CCE03B4-FBA5-27B4-B399-D34476EE94D8}"/>
              </a:ext>
            </a:extLst>
          </p:cNvPr>
          <p:cNvSpPr/>
          <p:nvPr/>
        </p:nvSpPr>
        <p:spPr>
          <a:xfrm>
            <a:off x="7623560" y="5414372"/>
            <a:ext cx="45719" cy="5239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050" name="순서도: 데이터 1049">
            <a:extLst>
              <a:ext uri="{FF2B5EF4-FFF2-40B4-BE49-F238E27FC236}">
                <a16:creationId xmlns:a16="http://schemas.microsoft.com/office/drawing/2014/main" id="{C1F09431-808D-E4E9-070D-E87D49308909}"/>
              </a:ext>
            </a:extLst>
          </p:cNvPr>
          <p:cNvSpPr/>
          <p:nvPr/>
        </p:nvSpPr>
        <p:spPr>
          <a:xfrm>
            <a:off x="9499940" y="5278010"/>
            <a:ext cx="553673" cy="377505"/>
          </a:xfrm>
          <a:prstGeom prst="flowChartInputOut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타원 1050">
            <a:extLst>
              <a:ext uri="{FF2B5EF4-FFF2-40B4-BE49-F238E27FC236}">
                <a16:creationId xmlns:a16="http://schemas.microsoft.com/office/drawing/2014/main" id="{023D67AF-86E1-C345-0B70-09A5CD5A01A4}"/>
              </a:ext>
            </a:extLst>
          </p:cNvPr>
          <p:cNvSpPr/>
          <p:nvPr/>
        </p:nvSpPr>
        <p:spPr>
          <a:xfrm>
            <a:off x="9807326" y="5069144"/>
            <a:ext cx="45719" cy="5239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타원 1053">
            <a:extLst>
              <a:ext uri="{FF2B5EF4-FFF2-40B4-BE49-F238E27FC236}">
                <a16:creationId xmlns:a16="http://schemas.microsoft.com/office/drawing/2014/main" id="{EA702ADD-40AE-6B6C-5C69-EEBF554A9D73}"/>
              </a:ext>
            </a:extLst>
          </p:cNvPr>
          <p:cNvSpPr/>
          <p:nvPr/>
        </p:nvSpPr>
        <p:spPr>
          <a:xfrm>
            <a:off x="9650941" y="5759599"/>
            <a:ext cx="45719" cy="5239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979CFFBE-5293-1C08-DBF8-8B37F9032F24}"/>
              </a:ext>
            </a:extLst>
          </p:cNvPr>
          <p:cNvSpPr/>
          <p:nvPr/>
        </p:nvSpPr>
        <p:spPr>
          <a:xfrm>
            <a:off x="10129322" y="5440566"/>
            <a:ext cx="45719" cy="5239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08040866-E694-752E-4C47-CD1E537A26D9}"/>
              </a:ext>
            </a:extLst>
          </p:cNvPr>
          <p:cNvCxnSpPr>
            <a:cxnSpLocks/>
          </p:cNvCxnSpPr>
          <p:nvPr/>
        </p:nvCxnSpPr>
        <p:spPr>
          <a:xfrm>
            <a:off x="9826643" y="5105660"/>
            <a:ext cx="0" cy="3452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0AE99A7F-3E44-D5A0-CB25-8D11CC9BB8A7}"/>
              </a:ext>
            </a:extLst>
          </p:cNvPr>
          <p:cNvCxnSpPr>
            <a:cxnSpLocks/>
          </p:cNvCxnSpPr>
          <p:nvPr/>
        </p:nvCxnSpPr>
        <p:spPr>
          <a:xfrm>
            <a:off x="9826643" y="5387329"/>
            <a:ext cx="6330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AA89DC05-9A55-4424-2884-F0FECA8701F0}"/>
              </a:ext>
            </a:extLst>
          </p:cNvPr>
          <p:cNvCxnSpPr>
            <a:cxnSpLocks/>
          </p:cNvCxnSpPr>
          <p:nvPr/>
        </p:nvCxnSpPr>
        <p:spPr>
          <a:xfrm>
            <a:off x="9887571" y="5382567"/>
            <a:ext cx="0" cy="643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1" name="TextBox 1060">
            <a:extLst>
              <a:ext uri="{FF2B5EF4-FFF2-40B4-BE49-F238E27FC236}">
                <a16:creationId xmlns:a16="http://schemas.microsoft.com/office/drawing/2014/main" id="{E03830B5-C8A4-11DC-8921-7CEF2BBC0540}"/>
              </a:ext>
            </a:extLst>
          </p:cNvPr>
          <p:cNvSpPr txBox="1"/>
          <p:nvPr/>
        </p:nvSpPr>
        <p:spPr>
          <a:xfrm>
            <a:off x="7983146" y="5193375"/>
            <a:ext cx="1476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교점의 </a:t>
            </a:r>
            <a:r>
              <a:rPr lang="en-US" altLang="ko-KR" sz="1000" dirty="0">
                <a:solidFill>
                  <a:schemeClr val="bg1"/>
                </a:solidFill>
              </a:rPr>
              <a:t>x, y, z </a:t>
            </a:r>
            <a:r>
              <a:rPr lang="ko-KR" altLang="en-US" sz="1000" dirty="0">
                <a:solidFill>
                  <a:schemeClr val="bg1"/>
                </a:solidFill>
              </a:rPr>
              <a:t>값 모두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평면 안에 있는 경우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→ </a:t>
            </a:r>
            <a:r>
              <a:rPr lang="en-US" altLang="ko-KR" sz="1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return true</a:t>
            </a:r>
            <a:endParaRPr lang="ko-KR" altLang="en-US" sz="1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F614B19-1CAE-CB5A-E024-57609DAD3B45}"/>
              </a:ext>
            </a:extLst>
          </p:cNvPr>
          <p:cNvSpPr txBox="1"/>
          <p:nvPr/>
        </p:nvSpPr>
        <p:spPr>
          <a:xfrm>
            <a:off x="10162328" y="5131671"/>
            <a:ext cx="14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교점의 </a:t>
            </a:r>
            <a:r>
              <a:rPr lang="en-US" altLang="ko-KR" sz="1000" dirty="0">
                <a:solidFill>
                  <a:schemeClr val="bg1"/>
                </a:solidFill>
              </a:rPr>
              <a:t>x, y, z </a:t>
            </a:r>
            <a:r>
              <a:rPr lang="ko-KR" altLang="en-US" sz="1000" dirty="0">
                <a:solidFill>
                  <a:schemeClr val="bg1"/>
                </a:solidFill>
              </a:rPr>
              <a:t>값 중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단 하나라도 평면 밖에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존재하는 경우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rgbClr val="FA6666"/>
                </a:solidFill>
              </a:rPr>
              <a:t>→ </a:t>
            </a:r>
            <a:r>
              <a:rPr lang="en-US" altLang="ko-KR" sz="1000" b="1" dirty="0">
                <a:solidFill>
                  <a:srgbClr val="FA6666"/>
                </a:solidFill>
              </a:rPr>
              <a:t>return false</a:t>
            </a:r>
            <a:endParaRPr lang="ko-KR" altLang="en-US" sz="1000" b="1" dirty="0">
              <a:solidFill>
                <a:srgbClr val="FA6666"/>
              </a:solidFill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82249E2B-5E3C-9595-ABA9-03C7EB225B50}"/>
              </a:ext>
            </a:extLst>
          </p:cNvPr>
          <p:cNvCxnSpPr>
            <a:cxnSpLocks/>
          </p:cNvCxnSpPr>
          <p:nvPr/>
        </p:nvCxnSpPr>
        <p:spPr>
          <a:xfrm>
            <a:off x="7620483" y="3419368"/>
            <a:ext cx="5929" cy="1070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072B3F3F-FE5F-CAD8-2393-E5265AAF992E}"/>
              </a:ext>
            </a:extLst>
          </p:cNvPr>
          <p:cNvCxnSpPr>
            <a:cxnSpLocks/>
          </p:cNvCxnSpPr>
          <p:nvPr/>
        </p:nvCxnSpPr>
        <p:spPr>
          <a:xfrm flipV="1">
            <a:off x="1602399" y="3429000"/>
            <a:ext cx="6021161" cy="1692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332B8810-1928-8DB6-8DD3-50947907CBF8}"/>
              </a:ext>
            </a:extLst>
          </p:cNvPr>
          <p:cNvCxnSpPr>
            <a:cxnSpLocks/>
          </p:cNvCxnSpPr>
          <p:nvPr/>
        </p:nvCxnSpPr>
        <p:spPr>
          <a:xfrm>
            <a:off x="1602534" y="3341153"/>
            <a:ext cx="0" cy="10953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9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기타 구현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2229779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2411" y="1420030"/>
            <a:ext cx="11674209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Intersect Check :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평면의 교점을 구합니다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,\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      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평면이 평행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DotProduct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 ==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v{ 0,0,0 };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 &gt;=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direction;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MultiplyScalar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Substract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, start);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시작점이 평면 뒤에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광선을 쏘는 방향 반대에 평면이 있음</a:t>
            </a:r>
            <a:endParaRPr lang="en-US" altLang="ko-KR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&lt;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끝점이 평면 앞에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충돌점이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Ray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의 사거리 끝보다 멀리 있는 것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((!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) &amp;&amp;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&gt; 0))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FFCC00"/>
                </a:solidFill>
              </a:rPr>
              <a:t>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MultiplyScalar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A4617A-78CD-A0CE-8F5F-ACF02AD1BF70}"/>
              </a:ext>
            </a:extLst>
          </p:cNvPr>
          <p:cNvSpPr/>
          <p:nvPr/>
        </p:nvSpPr>
        <p:spPr>
          <a:xfrm>
            <a:off x="6861408" y="1673524"/>
            <a:ext cx="3549329" cy="14746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3F7F39-639F-DC8B-1D62-4B1564D84411}"/>
              </a:ext>
            </a:extLst>
          </p:cNvPr>
          <p:cNvSpPr txBox="1"/>
          <p:nvPr/>
        </p:nvSpPr>
        <p:spPr>
          <a:xfrm>
            <a:off x="6899271" y="1690816"/>
            <a:ext cx="293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세 점을 가지고 두 벡터를 만든 다음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이 두 벡터를 서로 </a:t>
            </a:r>
            <a:r>
              <a:rPr lang="ko-KR" altLang="en-US" sz="1100" dirty="0" err="1">
                <a:solidFill>
                  <a:schemeClr val="bg1"/>
                </a:solidFill>
              </a:rPr>
              <a:t>외적하여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 err="1">
                <a:solidFill>
                  <a:schemeClr val="bg1"/>
                </a:solidFill>
              </a:rPr>
              <a:t>법선벡터를</a:t>
            </a:r>
            <a:r>
              <a:rPr lang="ko-KR" altLang="en-US" sz="1100" dirty="0">
                <a:solidFill>
                  <a:schemeClr val="bg1"/>
                </a:solidFill>
              </a:rPr>
              <a:t> 구하는 함수입니다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09AE39-BED8-3FDB-D236-EC6AE1E01DF5}"/>
              </a:ext>
            </a:extLst>
          </p:cNvPr>
          <p:cNvSpPr txBox="1"/>
          <p:nvPr/>
        </p:nvSpPr>
        <p:spPr>
          <a:xfrm>
            <a:off x="7265775" y="2350518"/>
            <a:ext cx="27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6DDED-663B-83FC-585E-B087276DB669}"/>
              </a:ext>
            </a:extLst>
          </p:cNvPr>
          <p:cNvSpPr txBox="1"/>
          <p:nvPr/>
        </p:nvSpPr>
        <p:spPr>
          <a:xfrm>
            <a:off x="7847017" y="2355462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8E911-2963-1114-8D3C-4658F8381A19}"/>
              </a:ext>
            </a:extLst>
          </p:cNvPr>
          <p:cNvSpPr txBox="1"/>
          <p:nvPr/>
        </p:nvSpPr>
        <p:spPr>
          <a:xfrm>
            <a:off x="7066421" y="2801615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A15277-71F7-8B45-05E3-ED07401CF4B5}"/>
              </a:ext>
            </a:extLst>
          </p:cNvPr>
          <p:cNvSpPr txBox="1"/>
          <p:nvPr/>
        </p:nvSpPr>
        <p:spPr>
          <a:xfrm>
            <a:off x="7526581" y="2274887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E6327A-B296-864E-3E98-A7598D7CA4F2}"/>
              </a:ext>
            </a:extLst>
          </p:cNvPr>
          <p:cNvSpPr txBox="1"/>
          <p:nvPr/>
        </p:nvSpPr>
        <p:spPr>
          <a:xfrm>
            <a:off x="7108650" y="2538587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4"/>
                </a:solidFill>
              </a:rPr>
              <a:t>v</a:t>
            </a:r>
            <a:r>
              <a:rPr lang="en-US" altLang="ko-KR" sz="1200" dirty="0">
                <a:solidFill>
                  <a:schemeClr val="accent4"/>
                </a:solidFill>
              </a:rPr>
              <a:t>2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29" name="순서도: 데이터 28">
            <a:extLst>
              <a:ext uri="{FF2B5EF4-FFF2-40B4-BE49-F238E27FC236}">
                <a16:creationId xmlns:a16="http://schemas.microsoft.com/office/drawing/2014/main" id="{94A9E10B-CCE1-1E95-AF21-928692ADE556}"/>
              </a:ext>
            </a:extLst>
          </p:cNvPr>
          <p:cNvSpPr/>
          <p:nvPr/>
        </p:nvSpPr>
        <p:spPr>
          <a:xfrm>
            <a:off x="7362455" y="2528259"/>
            <a:ext cx="553673" cy="377505"/>
          </a:xfrm>
          <a:prstGeom prst="flowChartInputOut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5194E6-FEF8-1F09-AE80-86774B83B581}"/>
              </a:ext>
            </a:extLst>
          </p:cNvPr>
          <p:cNvCxnSpPr>
            <a:cxnSpLocks/>
          </p:cNvCxnSpPr>
          <p:nvPr/>
        </p:nvCxnSpPr>
        <p:spPr>
          <a:xfrm flipV="1">
            <a:off x="7480224" y="2530857"/>
            <a:ext cx="435904" cy="437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7F90A6-C44D-20EE-3EBC-3DBF3C8121C6}"/>
              </a:ext>
            </a:extLst>
          </p:cNvPr>
          <p:cNvCxnSpPr>
            <a:cxnSpLocks/>
          </p:cNvCxnSpPr>
          <p:nvPr/>
        </p:nvCxnSpPr>
        <p:spPr>
          <a:xfrm flipH="1">
            <a:off x="7358395" y="2525806"/>
            <a:ext cx="121829" cy="379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782FF03-8E33-AE77-1225-366A62E54495}"/>
              </a:ext>
            </a:extLst>
          </p:cNvPr>
          <p:cNvSpPr/>
          <p:nvPr/>
        </p:nvSpPr>
        <p:spPr>
          <a:xfrm>
            <a:off x="7457364" y="25072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F708A6-C32D-4C25-C187-4F555D5C55BC}"/>
              </a:ext>
            </a:extLst>
          </p:cNvPr>
          <p:cNvSpPr txBox="1"/>
          <p:nvPr/>
        </p:nvSpPr>
        <p:spPr>
          <a:xfrm>
            <a:off x="9647566" y="2368736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417A00-E72B-4C5C-8052-DA9D26875873}"/>
              </a:ext>
            </a:extLst>
          </p:cNvPr>
          <p:cNvSpPr txBox="1"/>
          <p:nvPr/>
        </p:nvSpPr>
        <p:spPr>
          <a:xfrm>
            <a:off x="8968013" y="2818474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4"/>
                </a:solidFill>
              </a:rPr>
              <a:t>v</a:t>
            </a:r>
            <a:r>
              <a:rPr lang="en-US" altLang="ko-KR" sz="1200" dirty="0">
                <a:solidFill>
                  <a:schemeClr val="accent4"/>
                </a:solidFill>
              </a:rPr>
              <a:t>2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6C83D2E-B0B1-A568-FD62-839B6F0F5733}"/>
              </a:ext>
            </a:extLst>
          </p:cNvPr>
          <p:cNvCxnSpPr>
            <a:cxnSpLocks/>
          </p:cNvCxnSpPr>
          <p:nvPr/>
        </p:nvCxnSpPr>
        <p:spPr>
          <a:xfrm flipV="1">
            <a:off x="9377427" y="2614736"/>
            <a:ext cx="435904" cy="437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9276371-A081-C8A0-647C-E562FCE8B40A}"/>
              </a:ext>
            </a:extLst>
          </p:cNvPr>
          <p:cNvCxnSpPr>
            <a:cxnSpLocks/>
          </p:cNvCxnSpPr>
          <p:nvPr/>
        </p:nvCxnSpPr>
        <p:spPr>
          <a:xfrm flipH="1">
            <a:off x="9255598" y="2609685"/>
            <a:ext cx="121829" cy="379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B25C6F0-EB97-875E-95D7-321A1E63B46A}"/>
              </a:ext>
            </a:extLst>
          </p:cNvPr>
          <p:cNvCxnSpPr>
            <a:cxnSpLocks/>
          </p:cNvCxnSpPr>
          <p:nvPr/>
        </p:nvCxnSpPr>
        <p:spPr>
          <a:xfrm flipV="1">
            <a:off x="9374252" y="2254956"/>
            <a:ext cx="3175" cy="369749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3587CE-709B-89A1-21ED-24AEFD3A2D6E}"/>
              </a:ext>
            </a:extLst>
          </p:cNvPr>
          <p:cNvSpPr txBox="1"/>
          <p:nvPr/>
        </p:nvSpPr>
        <p:spPr>
          <a:xfrm>
            <a:off x="9052149" y="2158873"/>
            <a:ext cx="34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endParaRPr lang="ko-KR" altLang="en-US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B8D2FA-6AC6-4A01-91CE-996A469A7B47}"/>
              </a:ext>
            </a:extLst>
          </p:cNvPr>
          <p:cNvSpPr txBox="1"/>
          <p:nvPr/>
        </p:nvSpPr>
        <p:spPr>
          <a:xfrm>
            <a:off x="8817521" y="2317824"/>
            <a:ext cx="611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(v1 x v2)</a:t>
            </a:r>
            <a:endParaRPr lang="ko-KR" alt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96450A8-2E91-618A-3EAA-8566BB6CC242}"/>
              </a:ext>
            </a:extLst>
          </p:cNvPr>
          <p:cNvSpPr/>
          <p:nvPr/>
        </p:nvSpPr>
        <p:spPr>
          <a:xfrm>
            <a:off x="9350026" y="259006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424F14-86D6-46C6-3BA2-E08B0AA106AD}"/>
              </a:ext>
            </a:extLst>
          </p:cNvPr>
          <p:cNvSpPr txBox="1"/>
          <p:nvPr/>
        </p:nvSpPr>
        <p:spPr>
          <a:xfrm>
            <a:off x="9285045" y="2531955"/>
            <a:ext cx="27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ED82B86-1652-58D7-0C97-59D8A41553BC}"/>
              </a:ext>
            </a:extLst>
          </p:cNvPr>
          <p:cNvCxnSpPr>
            <a:cxnSpLocks/>
          </p:cNvCxnSpPr>
          <p:nvPr/>
        </p:nvCxnSpPr>
        <p:spPr>
          <a:xfrm>
            <a:off x="9383373" y="2537585"/>
            <a:ext cx="7759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55BD2FF-DF89-EEC5-1A36-8A510430864F}"/>
              </a:ext>
            </a:extLst>
          </p:cNvPr>
          <p:cNvCxnSpPr>
            <a:cxnSpLocks/>
          </p:cNvCxnSpPr>
          <p:nvPr/>
        </p:nvCxnSpPr>
        <p:spPr>
          <a:xfrm>
            <a:off x="9453682" y="2542969"/>
            <a:ext cx="0" cy="6433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C599454-5002-9167-6EF7-6AFC1CD61501}"/>
              </a:ext>
            </a:extLst>
          </p:cNvPr>
          <p:cNvCxnSpPr>
            <a:cxnSpLocks/>
          </p:cNvCxnSpPr>
          <p:nvPr/>
        </p:nvCxnSpPr>
        <p:spPr>
          <a:xfrm flipH="1">
            <a:off x="9320870" y="2552827"/>
            <a:ext cx="41426" cy="6574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F46BACC-1C83-5F2D-3A76-2814295CDE41}"/>
              </a:ext>
            </a:extLst>
          </p:cNvPr>
          <p:cNvCxnSpPr>
            <a:cxnSpLocks/>
          </p:cNvCxnSpPr>
          <p:nvPr/>
        </p:nvCxnSpPr>
        <p:spPr>
          <a:xfrm>
            <a:off x="9322428" y="2616524"/>
            <a:ext cx="0" cy="13395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화살표: 오른쪽 1033">
            <a:extLst>
              <a:ext uri="{FF2B5EF4-FFF2-40B4-BE49-F238E27FC236}">
                <a16:creationId xmlns:a16="http://schemas.microsoft.com/office/drawing/2014/main" id="{5A96213B-C9EA-E016-F017-942FF1D610AC}"/>
              </a:ext>
            </a:extLst>
          </p:cNvPr>
          <p:cNvSpPr/>
          <p:nvPr/>
        </p:nvSpPr>
        <p:spPr>
          <a:xfrm>
            <a:off x="8285044" y="2532357"/>
            <a:ext cx="532505" cy="18424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EF79AE7E-5AF2-9615-E7D3-F73B9B4DA870}"/>
              </a:ext>
            </a:extLst>
          </p:cNvPr>
          <p:cNvSpPr txBox="1"/>
          <p:nvPr/>
        </p:nvSpPr>
        <p:spPr>
          <a:xfrm>
            <a:off x="7996238" y="2666005"/>
            <a:ext cx="1112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FFCC00"/>
                </a:solidFill>
              </a:rPr>
              <a:t>GetNormalVec</a:t>
            </a:r>
            <a:r>
              <a:rPr lang="en-US" altLang="ko-KR" sz="900" b="1" dirty="0">
                <a:solidFill>
                  <a:srgbClr val="FFCC00"/>
                </a:solidFill>
              </a:rPr>
              <a:t>( )</a:t>
            </a:r>
            <a:endParaRPr lang="ko-KR" altLang="en-US" sz="900" b="1" dirty="0"/>
          </a:p>
        </p:txBody>
      </p: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7F73E9AD-BB57-6F52-4F5A-E9DB55BAEF9F}"/>
              </a:ext>
            </a:extLst>
          </p:cNvPr>
          <p:cNvCxnSpPr>
            <a:cxnSpLocks/>
          </p:cNvCxnSpPr>
          <p:nvPr/>
        </p:nvCxnSpPr>
        <p:spPr>
          <a:xfrm>
            <a:off x="2332770" y="2349684"/>
            <a:ext cx="44633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3A85E10B-B6F3-011D-3F14-529B17F5235A}"/>
              </a:ext>
            </a:extLst>
          </p:cNvPr>
          <p:cNvCxnSpPr>
            <a:cxnSpLocks/>
          </p:cNvCxnSpPr>
          <p:nvPr/>
        </p:nvCxnSpPr>
        <p:spPr>
          <a:xfrm>
            <a:off x="2328008" y="2340160"/>
            <a:ext cx="0" cy="76409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FB8B7134-252C-10DB-D67A-A6FCBDEA60A5}"/>
              </a:ext>
            </a:extLst>
          </p:cNvPr>
          <p:cNvSpPr/>
          <p:nvPr/>
        </p:nvSpPr>
        <p:spPr>
          <a:xfrm>
            <a:off x="6660032" y="3480738"/>
            <a:ext cx="4810132" cy="13073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bg2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광선 방정식의 매개변수</a:t>
            </a:r>
            <a:r>
              <a:rPr lang="en-US" altLang="ko-KR" sz="1000" dirty="0">
                <a:solidFill>
                  <a:schemeClr val="bg1"/>
                </a:solidFill>
              </a:rPr>
              <a:t>( t )</a:t>
            </a:r>
            <a:r>
              <a:rPr lang="ko-KR" altLang="en-US" sz="1000" dirty="0">
                <a:solidFill>
                  <a:schemeClr val="bg1"/>
                </a:solidFill>
              </a:rPr>
              <a:t>를 구하는 함수입니다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start,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direction,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plane_center</a:t>
            </a:r>
            <a:r>
              <a:rPr lang="en-US" altLang="ko-KR" sz="800" dirty="0">
                <a:solidFill>
                  <a:schemeClr val="bg1"/>
                </a:solidFill>
              </a:rPr>
              <a:t>,\  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plane_p1, XMFLOAT3 plane_p2)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plane_center</a:t>
            </a:r>
            <a:r>
              <a:rPr lang="en-US" altLang="ko-KR" sz="80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rgbClr val="FFCC00"/>
                </a:solidFill>
              </a:rPr>
              <a:t>GetNormalVec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plane_center</a:t>
            </a:r>
            <a:r>
              <a:rPr lang="en-US" altLang="ko-KR" sz="80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FF33CC"/>
                </a:solidFill>
              </a:rPr>
              <a:t>return</a:t>
            </a:r>
            <a:r>
              <a:rPr lang="en-US" altLang="ko-KR" sz="800" dirty="0">
                <a:solidFill>
                  <a:schemeClr val="bg1"/>
                </a:solidFill>
              </a:rPr>
              <a:t> (-1.0f * (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rgbClr val="FFCC00"/>
                </a:solidFill>
              </a:rPr>
              <a:t>DotProduct</a:t>
            </a:r>
            <a:r>
              <a:rPr lang="en-US" altLang="ko-KR" sz="800" dirty="0">
                <a:solidFill>
                  <a:schemeClr val="bg1"/>
                </a:solidFill>
              </a:rPr>
              <a:t>(start,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800" dirty="0">
                <a:solidFill>
                  <a:schemeClr val="bg1"/>
                </a:solidFill>
              </a:rPr>
              <a:t>))) / </a:t>
            </a:r>
            <a:r>
              <a:rPr lang="en-US" altLang="ko-KR" sz="800" dirty="0" err="1">
                <a:solidFill>
                  <a:srgbClr val="FFCC00"/>
                </a:solidFill>
              </a:rPr>
              <a:t>DotProduct</a:t>
            </a:r>
            <a:r>
              <a:rPr lang="en-US" altLang="ko-KR" sz="800" dirty="0">
                <a:solidFill>
                  <a:schemeClr val="bg1"/>
                </a:solidFill>
              </a:rPr>
              <a:t>(direction,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8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  <a:p>
            <a:endParaRPr lang="ko-KR" altLang="en-US" sz="800" dirty="0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5ECFE05E-9C34-2050-7174-174474B55536}"/>
              </a:ext>
            </a:extLst>
          </p:cNvPr>
          <p:cNvSpPr/>
          <p:nvPr/>
        </p:nvSpPr>
        <p:spPr>
          <a:xfrm>
            <a:off x="6660032" y="4869662"/>
            <a:ext cx="4810132" cy="1585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평면 방정식에서의 </a:t>
            </a:r>
            <a:r>
              <a:rPr lang="ko-KR" altLang="en-US" sz="1000" dirty="0" err="1">
                <a:solidFill>
                  <a:schemeClr val="bg1"/>
                </a:solidFill>
              </a:rPr>
              <a:t>상수항</a:t>
            </a:r>
            <a:r>
              <a:rPr lang="en-US" altLang="ko-KR" sz="1000" dirty="0">
                <a:solidFill>
                  <a:schemeClr val="bg1"/>
                </a:solidFill>
              </a:rPr>
              <a:t>( d )</a:t>
            </a:r>
            <a:r>
              <a:rPr lang="ko-KR" altLang="en-US" sz="1000" dirty="0">
                <a:solidFill>
                  <a:schemeClr val="bg1"/>
                </a:solidFill>
              </a:rPr>
              <a:t>을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구하는 함수입니다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plane_p1,\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plane_p2)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rgbClr val="FFCC00"/>
                </a:solidFill>
              </a:rPr>
              <a:t>GetNormalVec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</a:t>
            </a:r>
            <a:r>
              <a:rPr lang="en-US" altLang="ko-KR" sz="90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 err="1">
                <a:solidFill>
                  <a:schemeClr val="bg1"/>
                </a:solidFill>
              </a:rPr>
              <a:t>.x</a:t>
            </a:r>
            <a:r>
              <a:rPr lang="en-US" altLang="ko-KR" sz="900" dirty="0">
                <a:solidFill>
                  <a:schemeClr val="bg1"/>
                </a:solidFill>
              </a:rPr>
              <a:t> *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plane_center.x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 err="1">
                <a:solidFill>
                  <a:schemeClr val="bg1"/>
                </a:solidFill>
              </a:rPr>
              <a:t>.y</a:t>
            </a:r>
            <a:r>
              <a:rPr lang="en-US" altLang="ko-KR" sz="900" dirty="0">
                <a:solidFill>
                  <a:schemeClr val="bg1"/>
                </a:solidFill>
              </a:rPr>
              <a:t> *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plane_center.y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 err="1">
                <a:solidFill>
                  <a:schemeClr val="bg1"/>
                </a:solidFill>
              </a:rPr>
              <a:t>.z</a:t>
            </a:r>
            <a:r>
              <a:rPr lang="en-US" altLang="ko-KR" sz="900" dirty="0">
                <a:solidFill>
                  <a:schemeClr val="bg1"/>
                </a:solidFill>
              </a:rPr>
              <a:t> *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plane_center.z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rgbClr val="FF33CC"/>
                </a:solidFill>
              </a:rPr>
              <a:t>return</a:t>
            </a:r>
            <a:r>
              <a:rPr lang="en-US" altLang="ko-KR" sz="900" dirty="0">
                <a:solidFill>
                  <a:schemeClr val="bg1"/>
                </a:solidFill>
              </a:rPr>
              <a:t> -1.0f * (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00" dirty="0">
                <a:solidFill>
                  <a:schemeClr val="bg1"/>
                </a:solidFill>
              </a:rPr>
              <a:t> +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00" dirty="0">
                <a:solidFill>
                  <a:schemeClr val="bg1"/>
                </a:solidFill>
              </a:rPr>
              <a:t> +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  <a:p>
            <a:endParaRPr lang="ko-KR" altLang="en-US" sz="800" dirty="0"/>
          </a:p>
        </p:txBody>
      </p: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BECF4A63-FCD3-DA55-D7EA-91FFF1668403}"/>
              </a:ext>
            </a:extLst>
          </p:cNvPr>
          <p:cNvCxnSpPr>
            <a:cxnSpLocks/>
          </p:cNvCxnSpPr>
          <p:nvPr/>
        </p:nvCxnSpPr>
        <p:spPr>
          <a:xfrm>
            <a:off x="2328008" y="4517716"/>
            <a:ext cx="42347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A92038ED-F3D4-BB23-8F4B-6601E4762BC3}"/>
              </a:ext>
            </a:extLst>
          </p:cNvPr>
          <p:cNvCxnSpPr>
            <a:cxnSpLocks/>
          </p:cNvCxnSpPr>
          <p:nvPr/>
        </p:nvCxnSpPr>
        <p:spPr>
          <a:xfrm>
            <a:off x="2328008" y="4508191"/>
            <a:ext cx="0" cy="213034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510D238E-27E6-9BF9-D136-E6DCDE1095C0}"/>
              </a:ext>
            </a:extLst>
          </p:cNvPr>
          <p:cNvCxnSpPr>
            <a:cxnSpLocks/>
          </p:cNvCxnSpPr>
          <p:nvPr/>
        </p:nvCxnSpPr>
        <p:spPr>
          <a:xfrm flipH="1">
            <a:off x="11536706" y="5003491"/>
            <a:ext cx="255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36AD99-3FE2-3266-8A87-A465EC6C4E30}"/>
              </a:ext>
            </a:extLst>
          </p:cNvPr>
          <p:cNvCxnSpPr>
            <a:cxnSpLocks/>
          </p:cNvCxnSpPr>
          <p:nvPr/>
        </p:nvCxnSpPr>
        <p:spPr>
          <a:xfrm>
            <a:off x="11789569" y="4273550"/>
            <a:ext cx="0" cy="737084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E0F5A721-7EE5-9DF4-222A-62C5A07EB116}"/>
              </a:ext>
            </a:extLst>
          </p:cNvPr>
          <p:cNvCxnSpPr>
            <a:cxnSpLocks/>
          </p:cNvCxnSpPr>
          <p:nvPr/>
        </p:nvCxnSpPr>
        <p:spPr>
          <a:xfrm flipH="1">
            <a:off x="10330974" y="4273550"/>
            <a:ext cx="1458119" cy="0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715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75486"/>
              </p:ext>
            </p:extLst>
          </p:nvPr>
        </p:nvGraphicFramePr>
        <p:xfrm>
          <a:off x="6377796" y="1531711"/>
          <a:ext cx="5497900" cy="4721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Lua Script</a:t>
                      </a:r>
                      <a:r>
                        <a:rPr lang="ko-KR" altLang="en-US" sz="1400" dirty="0"/>
                        <a:t>를 통한 </a:t>
                      </a:r>
                      <a:r>
                        <a:rPr lang="en-US" altLang="ko-KR" sz="1400" dirty="0"/>
                        <a:t>NPC(</a:t>
                      </a:r>
                      <a:r>
                        <a:rPr lang="ko-KR" altLang="en-US" sz="1400" dirty="0"/>
                        <a:t>몬스터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행동 구현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DB (MS SQL)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Stored Procedure </a:t>
                      </a:r>
                      <a:r>
                        <a:rPr lang="ko-KR" altLang="en-US" sz="1400" dirty="0"/>
                        <a:t>사용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채팅 기능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8E9AFA0-31B2-2A15-2816-E2E4A8A6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12" y="1451225"/>
            <a:ext cx="48006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5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구현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3426AC-8CFA-B3B8-780A-721E68EF71CB}"/>
              </a:ext>
            </a:extLst>
          </p:cNvPr>
          <p:cNvSpPr/>
          <p:nvPr/>
        </p:nvSpPr>
        <p:spPr>
          <a:xfrm>
            <a:off x="789262" y="1287632"/>
            <a:ext cx="6819553" cy="24454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 NPC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State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Machine</a:t>
            </a:r>
            <a:r>
              <a:rPr lang="ko-KR" altLang="en-US" dirty="0">
                <a:solidFill>
                  <a:schemeClr val="tx1"/>
                </a:solidFill>
              </a:rPr>
              <a:t> 구상도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29C3E6-A876-45A0-5054-0A0794FF08B1}"/>
              </a:ext>
            </a:extLst>
          </p:cNvPr>
          <p:cNvSpPr/>
          <p:nvPr/>
        </p:nvSpPr>
        <p:spPr>
          <a:xfrm>
            <a:off x="7902430" y="1287631"/>
            <a:ext cx="3500308" cy="24454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 NPC Lua </a:t>
            </a:r>
            <a:r>
              <a:rPr lang="ko-KR" altLang="en-US" dirty="0">
                <a:solidFill>
                  <a:schemeClr val="tx1"/>
                </a:solidFill>
              </a:rPr>
              <a:t>사용 설명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62108AA-17EB-020E-E6BB-68164B36BB14}"/>
              </a:ext>
            </a:extLst>
          </p:cNvPr>
          <p:cNvCxnSpPr>
            <a:cxnSpLocks/>
          </p:cNvCxnSpPr>
          <p:nvPr/>
        </p:nvCxnSpPr>
        <p:spPr>
          <a:xfrm>
            <a:off x="361333" y="4026716"/>
            <a:ext cx="1124309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9FB3E-0F9A-8EC5-3BB2-D8B1FE4E37A4}"/>
              </a:ext>
            </a:extLst>
          </p:cNvPr>
          <p:cNvSpPr/>
          <p:nvPr/>
        </p:nvSpPr>
        <p:spPr>
          <a:xfrm>
            <a:off x="789262" y="4183971"/>
            <a:ext cx="4126687" cy="24454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 Stress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Test </a:t>
            </a:r>
            <a:r>
              <a:rPr lang="ko-KR" altLang="en-US" dirty="0">
                <a:solidFill>
                  <a:schemeClr val="tx1"/>
                </a:solidFill>
              </a:rPr>
              <a:t>결과 </a:t>
            </a:r>
            <a:r>
              <a:rPr lang="ko-KR" altLang="en-US" dirty="0" err="1">
                <a:solidFill>
                  <a:schemeClr val="tx1"/>
                </a:solidFill>
              </a:rPr>
              <a:t>동접</a:t>
            </a:r>
            <a:r>
              <a:rPr lang="ko-KR" altLang="en-US" dirty="0">
                <a:solidFill>
                  <a:schemeClr val="tx1"/>
                </a:solidFill>
              </a:rPr>
              <a:t> 이미지</a:t>
            </a:r>
            <a:r>
              <a:rPr lang="en-US" altLang="ko-KR" dirty="0">
                <a:solidFill>
                  <a:schemeClr val="tx1"/>
                </a:solidFill>
              </a:rPr>
              <a:t> 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72FA93-7696-C03D-ACAF-EB0EAAE8D996}"/>
              </a:ext>
            </a:extLst>
          </p:cNvPr>
          <p:cNvSpPr/>
          <p:nvPr/>
        </p:nvSpPr>
        <p:spPr>
          <a:xfrm>
            <a:off x="5152935" y="4183971"/>
            <a:ext cx="6249803" cy="24454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코드 작성하면서 어려웠던 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조심했던 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등등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F0C6A-4B0D-3008-739C-0C515739C9DF}"/>
              </a:ext>
            </a:extLst>
          </p:cNvPr>
          <p:cNvSpPr txBox="1"/>
          <p:nvPr/>
        </p:nvSpPr>
        <p:spPr>
          <a:xfrm>
            <a:off x="4838430" y="125993"/>
            <a:ext cx="708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시험기간 이슈로 내용을 채우지 못하고 구상만 작성해 보았습니다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내용은 시험이 끝나는 대로 빠르게 채워 넣도록 하겠습니다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.)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5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90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최적화에 대한 노력</a:t>
            </a:r>
            <a:r>
              <a:rPr lang="en-US" altLang="ko-KR" sz="3200" b="1" dirty="0"/>
              <a:t>_ Stored Procedure</a:t>
            </a:r>
            <a:endParaRPr lang="ko-KR" altLang="en-US" sz="3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898B2-08D8-14A4-690A-B93CCB8CDCF7}"/>
              </a:ext>
            </a:extLst>
          </p:cNvPr>
          <p:cNvSpPr/>
          <p:nvPr/>
        </p:nvSpPr>
        <p:spPr>
          <a:xfrm>
            <a:off x="6306073" y="4047605"/>
            <a:ext cx="2490833" cy="24454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Stored Procedure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 전 </a:t>
            </a:r>
            <a:r>
              <a:rPr lang="ko-KR" altLang="en-US" dirty="0" err="1">
                <a:solidFill>
                  <a:schemeClr val="tx1"/>
                </a:solidFill>
              </a:rPr>
              <a:t>동접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1A149E-7507-CADD-1707-B68D3E397792}"/>
              </a:ext>
            </a:extLst>
          </p:cNvPr>
          <p:cNvSpPr/>
          <p:nvPr/>
        </p:nvSpPr>
        <p:spPr>
          <a:xfrm>
            <a:off x="9275776" y="4047608"/>
            <a:ext cx="2490833" cy="24454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Stored Procedure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 후 </a:t>
            </a:r>
            <a:r>
              <a:rPr lang="ko-KR" altLang="en-US" dirty="0" err="1">
                <a:solidFill>
                  <a:schemeClr val="tx1"/>
                </a:solidFill>
              </a:rPr>
              <a:t>동접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C94C12-8358-82D9-ECBD-CE87700B2796}"/>
              </a:ext>
            </a:extLst>
          </p:cNvPr>
          <p:cNvSpPr/>
          <p:nvPr/>
        </p:nvSpPr>
        <p:spPr>
          <a:xfrm>
            <a:off x="537592" y="1119147"/>
            <a:ext cx="5289612" cy="53739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Stored Procedure </a:t>
            </a:r>
            <a:r>
              <a:rPr lang="ko-KR" altLang="en-US" dirty="0">
                <a:solidFill>
                  <a:schemeClr val="tx1"/>
                </a:solidFill>
              </a:rPr>
              <a:t>사용 예시 및 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396702-498F-B2FF-5CF3-98EB6B5FC341}"/>
              </a:ext>
            </a:extLst>
          </p:cNvPr>
          <p:cNvSpPr/>
          <p:nvPr/>
        </p:nvSpPr>
        <p:spPr>
          <a:xfrm>
            <a:off x="6306072" y="1119146"/>
            <a:ext cx="5460537" cy="25635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Stored Procedure </a:t>
            </a:r>
            <a:r>
              <a:rPr lang="ko-KR" altLang="en-US" dirty="0">
                <a:solidFill>
                  <a:schemeClr val="tx1"/>
                </a:solidFill>
              </a:rPr>
              <a:t>사용 방법 설명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그로 인한 </a:t>
            </a:r>
            <a:r>
              <a:rPr lang="ko-KR" altLang="en-US" dirty="0" err="1">
                <a:solidFill>
                  <a:schemeClr val="tx1"/>
                </a:solidFill>
              </a:rPr>
              <a:t>동접</a:t>
            </a:r>
            <a:r>
              <a:rPr lang="ko-KR" altLang="en-US" dirty="0">
                <a:solidFill>
                  <a:schemeClr val="tx1"/>
                </a:solidFill>
              </a:rPr>
              <a:t> 향상 수치</a:t>
            </a:r>
          </a:p>
        </p:txBody>
      </p:sp>
    </p:spTree>
    <p:extLst>
      <p:ext uri="{BB962C8B-B14F-4D97-AF65-F5344CB8AC3E}">
        <p14:creationId xmlns:p14="http://schemas.microsoft.com/office/powerpoint/2010/main" val="22342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90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최적화에 대한 노력</a:t>
            </a:r>
            <a:r>
              <a:rPr lang="en-US" altLang="ko-KR" sz="3200" b="1" dirty="0"/>
              <a:t>_ </a:t>
            </a:r>
            <a:r>
              <a:rPr lang="ko-KR" altLang="en-US" sz="3200" b="1" dirty="0" err="1"/>
              <a:t>심리스</a:t>
            </a:r>
            <a:r>
              <a:rPr lang="ko-KR" altLang="en-US" sz="3200" b="1" dirty="0"/>
              <a:t> 분산 서버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9380A-978C-F6E3-68B6-12AAFF62920D}"/>
              </a:ext>
            </a:extLst>
          </p:cNvPr>
          <p:cNvSpPr txBox="1"/>
          <p:nvPr/>
        </p:nvSpPr>
        <p:spPr>
          <a:xfrm>
            <a:off x="501322" y="964892"/>
            <a:ext cx="8525232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관련 논문과 논문을 바탕으로 정리한 내용을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‘.\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심리스자료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’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폴더에 올려 두었습니다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혹시 이번 미팅에서 가져온 논문과 정리한 내용에 대한 검토를 부탁드려도 되겠습니까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9541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87339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간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부스터 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 구현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주행 시간 측정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완주 여부 검사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F812BC-31B3-E974-3C68-B8D8118FBA15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A28F0B-3E40-BB5E-A7B3-23893ABCACF8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A89530-F0B1-6F77-A0AC-71A350E6B8C6}"/>
              </a:ext>
            </a:extLst>
          </p:cNvPr>
          <p:cNvCxnSpPr>
            <a:cxnSpLocks/>
          </p:cNvCxnSpPr>
          <p:nvPr/>
        </p:nvCxnSpPr>
        <p:spPr>
          <a:xfrm>
            <a:off x="8075804" y="115374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8DDE4E-42B2-2908-8584-6019F0A211FE}"/>
              </a:ext>
            </a:extLst>
          </p:cNvPr>
          <p:cNvCxnSpPr>
            <a:cxnSpLocks/>
          </p:cNvCxnSpPr>
          <p:nvPr/>
        </p:nvCxnSpPr>
        <p:spPr>
          <a:xfrm>
            <a:off x="756539" y="3753670"/>
            <a:ext cx="1058690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32E2A4-D1B2-4F1B-032C-D46213E2AD6F}"/>
              </a:ext>
            </a:extLst>
          </p:cNvPr>
          <p:cNvSpPr txBox="1"/>
          <p:nvPr/>
        </p:nvSpPr>
        <p:spPr>
          <a:xfrm>
            <a:off x="4211777" y="999852"/>
            <a:ext cx="3917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플레이어 이동</a:t>
            </a:r>
            <a:r>
              <a:rPr lang="en-US" altLang="ko-KR" sz="1400" dirty="0"/>
              <a:t>/</a:t>
            </a:r>
            <a:r>
              <a:rPr lang="ko-KR" altLang="en-US" sz="1400" dirty="0"/>
              <a:t>회전 및 멀티플레이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6EC6F-1853-E6F0-8767-0BE789F43266}"/>
              </a:ext>
            </a:extLst>
          </p:cNvPr>
          <p:cNvSpPr txBox="1"/>
          <p:nvPr/>
        </p:nvSpPr>
        <p:spPr>
          <a:xfrm>
            <a:off x="8168583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플레이어 간 충돌검사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4FD08-47A0-2123-CF57-81AD59789C82}"/>
              </a:ext>
            </a:extLst>
          </p:cNvPr>
          <p:cNvSpPr txBox="1"/>
          <p:nvPr/>
        </p:nvSpPr>
        <p:spPr>
          <a:xfrm>
            <a:off x="4211777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아이템</a:t>
            </a:r>
            <a:r>
              <a:rPr lang="en-US" altLang="ko-KR" sz="1100" dirty="0"/>
              <a:t>(</a:t>
            </a:r>
            <a:r>
              <a:rPr lang="ko-KR" altLang="en-US" sz="1100" dirty="0"/>
              <a:t>부스터</a:t>
            </a:r>
            <a:r>
              <a:rPr lang="en-US" altLang="ko-KR" sz="1100" dirty="0"/>
              <a:t>) </a:t>
            </a:r>
            <a:r>
              <a:rPr lang="ko-KR" altLang="en-US" sz="1400" dirty="0"/>
              <a:t>효과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70EEB-EDB2-D089-826D-32574D87C2B1}"/>
              </a:ext>
            </a:extLst>
          </p:cNvPr>
          <p:cNvSpPr txBox="1"/>
          <p:nvPr/>
        </p:nvSpPr>
        <p:spPr>
          <a:xfrm>
            <a:off x="8168582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주행시간 측정 및 완주여부 검사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C87EB2-32B0-FC79-2BA8-278293F9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74" y="4313679"/>
            <a:ext cx="3672448" cy="21289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E4A572-BAA8-AA1B-FFDA-E0155E51A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09" y="4313679"/>
            <a:ext cx="3668951" cy="213387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39899D-41E8-054F-2D99-7E5FB7D2E048}"/>
              </a:ext>
            </a:extLst>
          </p:cNvPr>
          <p:cNvCxnSpPr>
            <a:cxnSpLocks/>
          </p:cNvCxnSpPr>
          <p:nvPr/>
        </p:nvCxnSpPr>
        <p:spPr>
          <a:xfrm>
            <a:off x="4109209" y="1389906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BA68C2-6FA0-B254-6A11-F2C439D1BDFA}"/>
              </a:ext>
            </a:extLst>
          </p:cNvPr>
          <p:cNvSpPr txBox="1"/>
          <p:nvPr/>
        </p:nvSpPr>
        <p:spPr>
          <a:xfrm>
            <a:off x="254971" y="999852"/>
            <a:ext cx="3917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</a:t>
            </a:r>
            <a:r>
              <a:rPr lang="en-US" altLang="ko-KR" sz="1400" dirty="0"/>
              <a:t>-</a:t>
            </a:r>
            <a:r>
              <a:rPr lang="ko-KR" altLang="en-US" sz="1400" dirty="0"/>
              <a:t>클라이언트 연결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1D6AD-5C53-C48A-FCE0-03F2745C61D5}"/>
              </a:ext>
            </a:extLst>
          </p:cNvPr>
          <p:cNvSpPr txBox="1"/>
          <p:nvPr/>
        </p:nvSpPr>
        <p:spPr>
          <a:xfrm>
            <a:off x="254971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계정등록 기능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DC30C4-E6AB-B994-B068-DDEE2DC8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87" y="4313679"/>
            <a:ext cx="3672451" cy="21281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93433A-662E-3A3D-718B-B7AC67203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774" y="1387119"/>
            <a:ext cx="3672449" cy="21309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4E2AED-1F15-EB51-96D4-100FE1135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420" y="1387119"/>
            <a:ext cx="3668957" cy="21281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187DC5-A94E-9164-76B2-7140567EECD8}"/>
              </a:ext>
            </a:extLst>
          </p:cNvPr>
          <p:cNvSpPr/>
          <p:nvPr/>
        </p:nvSpPr>
        <p:spPr>
          <a:xfrm>
            <a:off x="301128" y="1387119"/>
            <a:ext cx="3654023" cy="21281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CC66FF"/>
                </a:solidFill>
              </a:rPr>
              <a:t>INVALID_SOCKET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rgbClr val="FFCC00"/>
                </a:solidFill>
              </a:rPr>
              <a:t>err_quit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FA6666"/>
                </a:solidFill>
              </a:rPr>
              <a:t>"socket()"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struct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memset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.sin_addr.</a:t>
            </a:r>
            <a:r>
              <a:rPr lang="en-US" altLang="ko-KR" sz="950" dirty="0" err="1">
                <a:solidFill>
                  <a:srgbClr val="CC66FF"/>
                </a:solidFill>
              </a:rPr>
              <a:t>s_addr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inet_addr</a:t>
            </a:r>
            <a:r>
              <a:rPr lang="en-US" altLang="ko-KR" sz="950" dirty="0">
                <a:solidFill>
                  <a:schemeClr val="bg1"/>
                </a:solidFill>
              </a:rPr>
              <a:t>(SERVERIP);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(LOGIN_SERVER_PORT);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retval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connect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,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struct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*)\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retval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CC66FF"/>
                </a:solidFill>
              </a:rPr>
              <a:t>SOCKET_ERROR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rgbClr val="FFCC00"/>
                </a:solidFill>
              </a:rPr>
              <a:t>err_quit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FA6666"/>
                </a:solidFill>
              </a:rPr>
              <a:t>"connect()"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573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서버 </a:t>
            </a:r>
            <a:r>
              <a:rPr lang="ko-KR" altLang="en-US" sz="3200" b="1" dirty="0" err="1"/>
              <a:t>플로우차트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E53B8-02E1-8D57-8FD9-E5ABFCBF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8" y="1421534"/>
            <a:ext cx="4290942" cy="53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DE6F53-7DF7-F380-A5F1-104A63AE6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29" y="1429570"/>
            <a:ext cx="4295025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B314-158D-403F-B262-13E4876015D9}"/>
              </a:ext>
            </a:extLst>
          </p:cNvPr>
          <p:cNvSpPr txBox="1"/>
          <p:nvPr/>
        </p:nvSpPr>
        <p:spPr>
          <a:xfrm>
            <a:off x="618460" y="942206"/>
            <a:ext cx="323208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Login Server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293C-6A76-B580-9FDC-32BCF3019A79}"/>
              </a:ext>
            </a:extLst>
          </p:cNvPr>
          <p:cNvSpPr txBox="1"/>
          <p:nvPr/>
        </p:nvSpPr>
        <p:spPr>
          <a:xfrm>
            <a:off x="6772249" y="942206"/>
            <a:ext cx="354108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Main Server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8976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BA8326-E7C5-BE14-F6A8-C56F75371FF0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A0EB1E-FF6B-B35B-2A20-46119D505EEA}"/>
              </a:ext>
            </a:extLst>
          </p:cNvPr>
          <p:cNvCxnSpPr>
            <a:cxnSpLocks/>
          </p:cNvCxnSpPr>
          <p:nvPr/>
        </p:nvCxnSpPr>
        <p:spPr>
          <a:xfrm>
            <a:off x="361333" y="4026716"/>
            <a:ext cx="1124309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B86506-2833-67AC-1836-AC6FE0D8752C}"/>
              </a:ext>
            </a:extLst>
          </p:cNvPr>
          <p:cNvSpPr txBox="1"/>
          <p:nvPr/>
        </p:nvSpPr>
        <p:spPr>
          <a:xfrm>
            <a:off x="680115" y="1245368"/>
            <a:ext cx="2390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01. </a:t>
            </a:r>
            <a:r>
              <a:rPr lang="ko-KR" altLang="en-US" sz="1600" b="1" dirty="0"/>
              <a:t>졸업작품</a:t>
            </a:r>
            <a:endParaRPr lang="en-US" altLang="ko-KR" sz="16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28E9BCA-9000-ADEC-A42D-5B7FBEEDC1EB}"/>
              </a:ext>
            </a:extLst>
          </p:cNvPr>
          <p:cNvSpPr/>
          <p:nvPr/>
        </p:nvSpPr>
        <p:spPr>
          <a:xfrm>
            <a:off x="558640" y="1548403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9F579-73C3-0456-3C17-3A1C784335C5}"/>
              </a:ext>
            </a:extLst>
          </p:cNvPr>
          <p:cNvCxnSpPr>
            <a:cxnSpLocks/>
          </p:cNvCxnSpPr>
          <p:nvPr/>
        </p:nvCxnSpPr>
        <p:spPr>
          <a:xfrm>
            <a:off x="6602043" y="1599239"/>
            <a:ext cx="2901984" cy="68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D53681-B9F7-1280-4690-8427FEC12DA0}"/>
              </a:ext>
            </a:extLst>
          </p:cNvPr>
          <p:cNvSpPr txBox="1"/>
          <p:nvPr/>
        </p:nvSpPr>
        <p:spPr>
          <a:xfrm>
            <a:off x="6602043" y="1239590"/>
            <a:ext cx="251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02. </a:t>
            </a:r>
            <a:r>
              <a:rPr lang="ko-KR" altLang="en-US" sz="1600" b="1" dirty="0"/>
              <a:t>게임서버 프로그래밍</a:t>
            </a:r>
            <a:endParaRPr lang="en-US" altLang="ko-KR" sz="16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48A2A5F-081E-CAE6-8287-1BDD559577F9}"/>
              </a:ext>
            </a:extLst>
          </p:cNvPr>
          <p:cNvSpPr/>
          <p:nvPr/>
        </p:nvSpPr>
        <p:spPr>
          <a:xfrm>
            <a:off x="6480568" y="1542625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F975257-DC9C-6264-7A29-E85EE0158E1E}"/>
              </a:ext>
            </a:extLst>
          </p:cNvPr>
          <p:cNvCxnSpPr>
            <a:cxnSpLocks/>
          </p:cNvCxnSpPr>
          <p:nvPr/>
        </p:nvCxnSpPr>
        <p:spPr>
          <a:xfrm flipV="1">
            <a:off x="680115" y="4662887"/>
            <a:ext cx="2901984" cy="5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8CD38A-5FA5-5404-160D-F43F6BC07D58}"/>
              </a:ext>
            </a:extLst>
          </p:cNvPr>
          <p:cNvSpPr txBox="1"/>
          <p:nvPr/>
        </p:nvSpPr>
        <p:spPr>
          <a:xfrm>
            <a:off x="680115" y="4309016"/>
            <a:ext cx="3027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03. </a:t>
            </a:r>
            <a:r>
              <a:rPr lang="ko-KR" altLang="en-US" sz="1600" b="1" dirty="0"/>
              <a:t>네트워크 게임 프로그래밍</a:t>
            </a:r>
            <a:endParaRPr lang="en-US" altLang="ko-KR" sz="16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D2C3485-AFDC-3A9E-AA4F-A7DCC4662D11}"/>
              </a:ext>
            </a:extLst>
          </p:cNvPr>
          <p:cNvSpPr/>
          <p:nvPr/>
        </p:nvSpPr>
        <p:spPr>
          <a:xfrm>
            <a:off x="558640" y="461205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F55EB94-1EF5-DE88-ED78-B458D5A65369}"/>
              </a:ext>
            </a:extLst>
          </p:cNvPr>
          <p:cNvCxnSpPr>
            <a:cxnSpLocks/>
          </p:cNvCxnSpPr>
          <p:nvPr/>
        </p:nvCxnSpPr>
        <p:spPr>
          <a:xfrm>
            <a:off x="6602043" y="4662887"/>
            <a:ext cx="29019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A6C8BA-CDD5-733E-7F7D-D01A688DCD19}"/>
              </a:ext>
            </a:extLst>
          </p:cNvPr>
          <p:cNvSpPr txBox="1"/>
          <p:nvPr/>
        </p:nvSpPr>
        <p:spPr>
          <a:xfrm>
            <a:off x="6602044" y="4303238"/>
            <a:ext cx="2013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04. </a:t>
            </a:r>
            <a:r>
              <a:rPr lang="ko-KR" altLang="en-US" sz="1600" b="1" dirty="0"/>
              <a:t>기타 </a:t>
            </a:r>
            <a:r>
              <a:rPr lang="ko-KR" altLang="en-US" sz="1600" b="1" dirty="0" err="1"/>
              <a:t>작업물</a:t>
            </a:r>
            <a:endParaRPr lang="en-US" altLang="ko-KR" sz="16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18BE46C-4D53-D54D-E196-AB418090C216}"/>
              </a:ext>
            </a:extLst>
          </p:cNvPr>
          <p:cNvSpPr/>
          <p:nvPr/>
        </p:nvSpPr>
        <p:spPr>
          <a:xfrm>
            <a:off x="6480568" y="4606273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6982B7D-F69E-BE37-6661-5B88AECB952F}"/>
              </a:ext>
            </a:extLst>
          </p:cNvPr>
          <p:cNvCxnSpPr>
            <a:cxnSpLocks/>
          </p:cNvCxnSpPr>
          <p:nvPr/>
        </p:nvCxnSpPr>
        <p:spPr>
          <a:xfrm flipV="1">
            <a:off x="680115" y="1603160"/>
            <a:ext cx="2901984" cy="5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667A4B6-213D-FE7E-4E0B-A907715BB7DA}"/>
              </a:ext>
            </a:extLst>
          </p:cNvPr>
          <p:cNvSpPr txBox="1"/>
          <p:nvPr/>
        </p:nvSpPr>
        <p:spPr>
          <a:xfrm>
            <a:off x="677354" y="1653336"/>
            <a:ext cx="5386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“Heartbeat </a:t>
            </a:r>
            <a:r>
              <a:rPr lang="ko-KR" altLang="en-US" sz="1400" b="1" dirty="0"/>
              <a:t>기법을 사용한 서버 이중화를 통한 고가용성 구현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3CD4AA7-AF99-6733-A66A-F4498A7D3220}"/>
              </a:ext>
            </a:extLst>
          </p:cNvPr>
          <p:cNvSpPr txBox="1"/>
          <p:nvPr/>
        </p:nvSpPr>
        <p:spPr>
          <a:xfrm>
            <a:off x="6541305" y="1661630"/>
            <a:ext cx="431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“</a:t>
            </a:r>
            <a:r>
              <a:rPr lang="ko-KR" altLang="en-US" sz="1400" b="1" dirty="0"/>
              <a:t>가장 간단한 </a:t>
            </a:r>
            <a:r>
              <a:rPr lang="en-US" altLang="ko-KR" sz="1400" b="1" dirty="0"/>
              <a:t>MMORPG </a:t>
            </a:r>
            <a:r>
              <a:rPr lang="ko-KR" altLang="en-US" sz="1400" b="1" dirty="0"/>
              <a:t>서버를 만들어보자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6016106-B1CE-ED2F-4109-6BDCD2244F81}"/>
              </a:ext>
            </a:extLst>
          </p:cNvPr>
          <p:cNvSpPr txBox="1"/>
          <p:nvPr/>
        </p:nvSpPr>
        <p:spPr>
          <a:xfrm>
            <a:off x="677354" y="4752081"/>
            <a:ext cx="5063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“</a:t>
            </a:r>
            <a:r>
              <a:rPr lang="ko-KR" altLang="en-US" sz="1400" b="1" dirty="0"/>
              <a:t>클라이언트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서버 간 실시간 통신이 이뤄지는 레이싱 게임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52B72D67-B04F-51F4-BB08-00958D7F64AD}"/>
              </a:ext>
            </a:extLst>
          </p:cNvPr>
          <p:cNvSpPr txBox="1"/>
          <p:nvPr/>
        </p:nvSpPr>
        <p:spPr>
          <a:xfrm>
            <a:off x="6198387" y="4752080"/>
            <a:ext cx="5846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“</a:t>
            </a:r>
            <a:r>
              <a:rPr lang="ko-KR" altLang="en-US" sz="1400" b="1" dirty="0"/>
              <a:t>클라이언트 작업물을 포함한 여러 작업 결과들을 소개합니다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C8822-E5DE-DDAA-D54A-79C18BF0C8CD}"/>
              </a:ext>
            </a:extLst>
          </p:cNvPr>
          <p:cNvCxnSpPr>
            <a:cxnSpLocks/>
            <a:stCxn id="9" idx="4"/>
            <a:endCxn id="5" idx="0"/>
          </p:cNvCxnSpPr>
          <p:nvPr/>
        </p:nvCxnSpPr>
        <p:spPr>
          <a:xfrm>
            <a:off x="740775" y="2245110"/>
            <a:ext cx="9230" cy="99239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E74374F-EE2E-26A2-5030-BC8FD279A281}"/>
              </a:ext>
            </a:extLst>
          </p:cNvPr>
          <p:cNvSpPr/>
          <p:nvPr/>
        </p:nvSpPr>
        <p:spPr>
          <a:xfrm>
            <a:off x="689267" y="3237505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C8A228-5485-375F-A4E9-A47A51080DBC}"/>
              </a:ext>
            </a:extLst>
          </p:cNvPr>
          <p:cNvSpPr/>
          <p:nvPr/>
        </p:nvSpPr>
        <p:spPr>
          <a:xfrm>
            <a:off x="680037" y="2490837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76561E-0CE0-59DB-4A86-993A53267A29}"/>
              </a:ext>
            </a:extLst>
          </p:cNvPr>
          <p:cNvSpPr/>
          <p:nvPr/>
        </p:nvSpPr>
        <p:spPr>
          <a:xfrm>
            <a:off x="680037" y="2131883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53D21-461B-341F-C8BC-2D64738A29CE}"/>
              </a:ext>
            </a:extLst>
          </p:cNvPr>
          <p:cNvSpPr txBox="1"/>
          <p:nvPr/>
        </p:nvSpPr>
        <p:spPr>
          <a:xfrm>
            <a:off x="895802" y="1950407"/>
            <a:ext cx="363338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 내용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 과제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기타 구현사항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811C59-4D0D-68EE-4015-64F5AD08B9A4}"/>
              </a:ext>
            </a:extLst>
          </p:cNvPr>
          <p:cNvSpPr/>
          <p:nvPr/>
        </p:nvSpPr>
        <p:spPr>
          <a:xfrm>
            <a:off x="677354" y="2859917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710AD4-DB68-26AD-C5E6-F08C3D0AE3F4}"/>
              </a:ext>
            </a:extLst>
          </p:cNvPr>
          <p:cNvCxnSpPr>
            <a:cxnSpLocks/>
            <a:stCxn id="14" idx="4"/>
            <a:endCxn id="13" idx="0"/>
          </p:cNvCxnSpPr>
          <p:nvPr/>
        </p:nvCxnSpPr>
        <p:spPr>
          <a:xfrm>
            <a:off x="6661706" y="2242101"/>
            <a:ext cx="9850" cy="6285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49191D3E-5DAD-5DDF-57CB-62763DBC0944}"/>
              </a:ext>
            </a:extLst>
          </p:cNvPr>
          <p:cNvSpPr/>
          <p:nvPr/>
        </p:nvSpPr>
        <p:spPr>
          <a:xfrm>
            <a:off x="6610818" y="287067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F6ECBCB-4076-D417-162A-BC484EF6CB2D}"/>
              </a:ext>
            </a:extLst>
          </p:cNvPr>
          <p:cNvSpPr/>
          <p:nvPr/>
        </p:nvSpPr>
        <p:spPr>
          <a:xfrm>
            <a:off x="6600968" y="2128874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0A534F-E4CF-B50E-9205-F83FAE8CE942}"/>
              </a:ext>
            </a:extLst>
          </p:cNvPr>
          <p:cNvSpPr txBox="1"/>
          <p:nvPr/>
        </p:nvSpPr>
        <p:spPr>
          <a:xfrm>
            <a:off x="6816733" y="1947398"/>
            <a:ext cx="363338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 내용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최적화에 대한 노력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3ABAF96-2A95-AB17-F205-92FF17543888}"/>
              </a:ext>
            </a:extLst>
          </p:cNvPr>
          <p:cNvSpPr/>
          <p:nvPr/>
        </p:nvSpPr>
        <p:spPr>
          <a:xfrm>
            <a:off x="6602288" y="2489750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F834E46-952A-B2A5-5EF5-44D199992388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750005" y="5364238"/>
            <a:ext cx="9230" cy="62822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0D7914DB-4411-6EA7-524A-1C26C7D2207A}"/>
              </a:ext>
            </a:extLst>
          </p:cNvPr>
          <p:cNvSpPr/>
          <p:nvPr/>
        </p:nvSpPr>
        <p:spPr>
          <a:xfrm>
            <a:off x="698497" y="5992466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5D9AD14-FFC3-9D60-1425-53934E61852F}"/>
              </a:ext>
            </a:extLst>
          </p:cNvPr>
          <p:cNvSpPr/>
          <p:nvPr/>
        </p:nvSpPr>
        <p:spPr>
          <a:xfrm>
            <a:off x="689267" y="525101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F544AC-575E-F492-7368-CA70491760E1}"/>
              </a:ext>
            </a:extLst>
          </p:cNvPr>
          <p:cNvSpPr txBox="1"/>
          <p:nvPr/>
        </p:nvSpPr>
        <p:spPr>
          <a:xfrm>
            <a:off x="905032" y="5069535"/>
            <a:ext cx="363338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 내용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플로우 차트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70891BF-4625-4447-3672-22A50D2A4A02}"/>
              </a:ext>
            </a:extLst>
          </p:cNvPr>
          <p:cNvSpPr/>
          <p:nvPr/>
        </p:nvSpPr>
        <p:spPr>
          <a:xfrm>
            <a:off x="693882" y="562317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4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474698"/>
              </p:ext>
            </p:extLst>
          </p:nvPr>
        </p:nvGraphicFramePr>
        <p:xfrm>
          <a:off x="5541033" y="1276967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조작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능력 교체 기능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UI</a:t>
                      </a:r>
                      <a:r>
                        <a:rPr lang="ko-KR" altLang="en-US" sz="1600" dirty="0"/>
                        <a:t> 구현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지형 충돌처리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3EE453E-BB44-CE1A-5F17-8B1614153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4038973"/>
            <a:ext cx="3355326" cy="2635848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5F68FE-9EAA-9368-9B81-7EB8FA77B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97337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Python, Pico-2D(SDL</a:t>
                      </a:r>
                      <a:r>
                        <a:rPr lang="ko-KR" altLang="en-US" sz="1600" dirty="0"/>
                        <a:t>기반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24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A4BF833-516E-CDA2-448D-E34B1108C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588718"/>
              </p:ext>
            </p:extLst>
          </p:nvPr>
        </p:nvGraphicFramePr>
        <p:xfrm>
          <a:off x="5541033" y="1286122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행성 객체 움직임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충돌 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39E5EAB-F46F-5044-538D-1761FC4A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05" y="1020142"/>
            <a:ext cx="3584314" cy="2635833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C3AA3A2-256F-720B-6DCD-B2EC9BACE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18721"/>
              </p:ext>
            </p:extLst>
          </p:nvPr>
        </p:nvGraphicFramePr>
        <p:xfrm>
          <a:off x="5541033" y="4324989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Semester File Cleaner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오래된 파일 관리 자동화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Python, </a:t>
                      </a:r>
                      <a:r>
                        <a:rPr lang="en-US" altLang="ko-KR" sz="1600" dirty="0" err="1"/>
                        <a:t>Tkinter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5DA508C-C38F-37AC-4783-239F51016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6" y="4008305"/>
            <a:ext cx="4618856" cy="27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477064A-D420-B697-1BBA-21B55C288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317363"/>
              </p:ext>
            </p:extLst>
          </p:nvPr>
        </p:nvGraphicFramePr>
        <p:xfrm>
          <a:off x="5541033" y="1277796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웨어하우스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 3D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945613"/>
              </p:ext>
            </p:extLst>
          </p:nvPr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픽셀 사가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2023.10 ~ 2023.11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 2D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DC1EE1E-D219-2580-CCD7-20193AC1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15" y="1187671"/>
            <a:ext cx="3986678" cy="22413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8EAFA2-C49D-8014-5AFA-B3F488596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2" y="4139965"/>
            <a:ext cx="4874004" cy="23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0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3431840" y="4178225"/>
            <a:ext cx="532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/>
              <a:t>감 사 합 </a:t>
            </a:r>
            <a:r>
              <a:rPr lang="ko-KR" altLang="en-US" sz="5400" b="1" dirty="0" err="1"/>
              <a:t>니</a:t>
            </a:r>
            <a:r>
              <a:rPr lang="ko-KR" altLang="en-US" sz="5400" b="1" dirty="0"/>
              <a:t> 다</a:t>
            </a:r>
            <a:endParaRPr lang="en-US" altLang="ko-KR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571E1-57FA-A8A8-3C40-7DE3CABEABDC}"/>
              </a:ext>
            </a:extLst>
          </p:cNvPr>
          <p:cNvSpPr txBox="1"/>
          <p:nvPr/>
        </p:nvSpPr>
        <p:spPr>
          <a:xfrm>
            <a:off x="428444" y="251987"/>
            <a:ext cx="1133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L a s t P a g e.                                      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03647-EB11-9C12-5549-A705AD69604A}"/>
              </a:ext>
            </a:extLst>
          </p:cNvPr>
          <p:cNvSpPr txBox="1"/>
          <p:nvPr/>
        </p:nvSpPr>
        <p:spPr>
          <a:xfrm>
            <a:off x="3067944" y="2258092"/>
            <a:ext cx="6056107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이상으로 </a:t>
            </a:r>
            <a:r>
              <a:rPr lang="ko-KR" altLang="en-US" sz="2400" b="1" dirty="0"/>
              <a:t>게임 서버 프로그래머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김 승 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포트폴리오를 마치겠습니다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3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90770"/>
              </p:ext>
            </p:extLst>
          </p:nvPr>
        </p:nvGraphicFramePr>
        <p:xfrm>
          <a:off x="6389533" y="1118167"/>
          <a:ext cx="5497900" cy="5483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서버 이중화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https://github.com/kiption/XD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https://youtu.be/60aF2ufRuNE?si=LdHRa7Q258jG22Zy</a:t>
                      </a:r>
                      <a:r>
                        <a:rPr lang="en-US" altLang="ko-KR" sz="13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학과 우수 </a:t>
                      </a:r>
                      <a:r>
                        <a:rPr lang="ko-KR" altLang="en-US" sz="1300" dirty="0" err="1"/>
                        <a:t>추천작으로</a:t>
                      </a:r>
                      <a:r>
                        <a:rPr lang="ko-KR" altLang="en-US" sz="1300" dirty="0"/>
                        <a:t> 선정되어 </a:t>
                      </a: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endParaRPr lang="en-US" altLang="ko-KR" sz="13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한국공학대전 디지털전시관에 전시하였음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28B32E8-FE71-8D38-5978-3C18F5F8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4" y="1736997"/>
            <a:ext cx="5541033" cy="42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A52D8B-8892-5DA3-E95C-13E07643A5B3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D28D22-D172-E230-3E8A-138191D84DD0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1EEAB5-5EF5-C4C2-E8E3-6CE21860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9" y="1328831"/>
            <a:ext cx="3418728" cy="1228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E1A046-64F3-7D6D-3C0B-880E0BAE026C}"/>
              </a:ext>
            </a:extLst>
          </p:cNvPr>
          <p:cNvSpPr txBox="1"/>
          <p:nvPr/>
        </p:nvSpPr>
        <p:spPr>
          <a:xfrm>
            <a:off x="168279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로비</a:t>
            </a:r>
            <a:r>
              <a:rPr lang="en-US" altLang="ko-KR" sz="1400" dirty="0"/>
              <a:t>_ </a:t>
            </a:r>
            <a:r>
              <a:rPr lang="ko-KR" altLang="en-US" sz="1100" dirty="0"/>
              <a:t>방 생성</a:t>
            </a:r>
            <a:r>
              <a:rPr lang="en-US" altLang="ko-KR" sz="1100" dirty="0"/>
              <a:t>, </a:t>
            </a:r>
            <a:r>
              <a:rPr lang="ko-KR" altLang="en-US" sz="1100" dirty="0"/>
              <a:t>방 진입</a:t>
            </a:r>
            <a:r>
              <a:rPr lang="en-US" altLang="ko-KR" sz="1100" dirty="0"/>
              <a:t>, </a:t>
            </a:r>
            <a:r>
              <a:rPr lang="ko-KR" altLang="en-US" sz="1100" dirty="0"/>
              <a:t>랜덤 매칭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0A7E33-02DB-36E4-BE02-E8416C869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1" y="2859979"/>
            <a:ext cx="3417032" cy="16663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B236F1-C881-7B1A-0D34-942237044D3F}"/>
              </a:ext>
            </a:extLst>
          </p:cNvPr>
          <p:cNvSpPr txBox="1"/>
          <p:nvPr/>
        </p:nvSpPr>
        <p:spPr>
          <a:xfrm>
            <a:off x="99140" y="256560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방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역할 선택</a:t>
            </a:r>
            <a:r>
              <a:rPr lang="en-US" altLang="ko-KR" sz="1100" dirty="0"/>
              <a:t>, </a:t>
            </a:r>
            <a:r>
              <a:rPr lang="ko-KR" altLang="en-US" sz="1100" dirty="0"/>
              <a:t>준비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진입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CD7227-C851-5A71-BBF0-49CDCD471DCE}"/>
              </a:ext>
            </a:extLst>
          </p:cNvPr>
          <p:cNvSpPr txBox="1"/>
          <p:nvPr/>
        </p:nvSpPr>
        <p:spPr>
          <a:xfrm>
            <a:off x="3809300" y="1012884"/>
            <a:ext cx="247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컨텐츠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적 처치</a:t>
            </a:r>
            <a:r>
              <a:rPr lang="en-US" altLang="ko-KR" sz="1100" dirty="0"/>
              <a:t>, </a:t>
            </a:r>
            <a:r>
              <a:rPr lang="ko-KR" altLang="en-US" sz="1100" dirty="0"/>
              <a:t>점령</a:t>
            </a:r>
            <a:endParaRPr lang="ko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DE9FC0-F916-03D2-91EC-AE1DB50DB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3" y="2858270"/>
            <a:ext cx="2357742" cy="25106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959FAC-4F1C-F5CA-6B8E-81E377458BE9}"/>
              </a:ext>
            </a:extLst>
          </p:cNvPr>
          <p:cNvSpPr txBox="1"/>
          <p:nvPr/>
        </p:nvSpPr>
        <p:spPr>
          <a:xfrm>
            <a:off x="3761978" y="2560773"/>
            <a:ext cx="363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내 충돌검사</a:t>
            </a:r>
            <a:r>
              <a:rPr lang="en-US" altLang="ko-KR" sz="1400" dirty="0"/>
              <a:t>_ </a:t>
            </a:r>
            <a:r>
              <a:rPr lang="ko-KR" altLang="en-US" sz="1100" dirty="0"/>
              <a:t>공격</a:t>
            </a:r>
            <a:r>
              <a:rPr lang="en-US" altLang="ko-KR" sz="1100" dirty="0"/>
              <a:t>/</a:t>
            </a:r>
            <a:r>
              <a:rPr lang="ko-KR" altLang="en-US" sz="1100" dirty="0"/>
              <a:t>피격</a:t>
            </a:r>
            <a:r>
              <a:rPr lang="en-US" altLang="ko-KR" sz="1100" dirty="0"/>
              <a:t>/</a:t>
            </a:r>
            <a:r>
              <a:rPr lang="ko-KR" altLang="en-US" sz="1100" dirty="0"/>
              <a:t>맵 충돌 검사</a:t>
            </a:r>
            <a:endParaRPr lang="ko-KR" altLang="en-US" sz="14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FA70332-B516-FB12-9FD4-8BA100831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524" y="1328475"/>
            <a:ext cx="2561346" cy="11982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62590A0-CCFE-C001-1852-8417430C2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771" y="2858271"/>
            <a:ext cx="3184228" cy="131845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7F2370-2AB3-1F81-F856-C7974F9E9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574" y="5674940"/>
            <a:ext cx="1997608" cy="11044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D25716-087B-231F-33A4-A9715692E0D0}"/>
              </a:ext>
            </a:extLst>
          </p:cNvPr>
          <p:cNvSpPr txBox="1"/>
          <p:nvPr/>
        </p:nvSpPr>
        <p:spPr>
          <a:xfrm>
            <a:off x="3791212" y="5362951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채팅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8894A4-F6DF-3C62-5C57-FF7EF332B11F}"/>
              </a:ext>
            </a:extLst>
          </p:cNvPr>
          <p:cNvCxnSpPr>
            <a:cxnSpLocks/>
          </p:cNvCxnSpPr>
          <p:nvPr/>
        </p:nvCxnSpPr>
        <p:spPr>
          <a:xfrm>
            <a:off x="3698835" y="124095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C24CB057-BB3D-6178-D4A5-2D72E30E12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6193" y="1269338"/>
            <a:ext cx="2356948" cy="3594762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3F21332-2DB6-3156-6B05-7AD294862905}"/>
              </a:ext>
            </a:extLst>
          </p:cNvPr>
          <p:cNvCxnSpPr>
            <a:cxnSpLocks/>
          </p:cNvCxnSpPr>
          <p:nvPr/>
        </p:nvCxnSpPr>
        <p:spPr>
          <a:xfrm>
            <a:off x="9464363" y="1231263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FFA4AA-78FF-04E7-33FA-F9A105DCA06B}"/>
              </a:ext>
            </a:extLst>
          </p:cNvPr>
          <p:cNvSpPr txBox="1"/>
          <p:nvPr/>
        </p:nvSpPr>
        <p:spPr>
          <a:xfrm>
            <a:off x="9561359" y="923486"/>
            <a:ext cx="247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이중화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F44ADAC-5613-C66D-D343-5F5FD590C3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1770" y="4198997"/>
            <a:ext cx="3184228" cy="115026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BA75C7B-73B9-7745-417D-31CB9EC68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2127" y="1319252"/>
            <a:ext cx="1745241" cy="12167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EDD3D9-77B1-BAAF-EE03-FA0BF13D90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7652" y="5670727"/>
            <a:ext cx="1087204" cy="110445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B8605AF-25AA-8665-9D54-7ADBC3F4BB37}"/>
              </a:ext>
            </a:extLst>
          </p:cNvPr>
          <p:cNvSpPr txBox="1"/>
          <p:nvPr/>
        </p:nvSpPr>
        <p:spPr>
          <a:xfrm>
            <a:off x="5930698" y="5375636"/>
            <a:ext cx="348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기타</a:t>
            </a:r>
            <a:r>
              <a:rPr lang="en-US" altLang="ko-KR" sz="1400" dirty="0"/>
              <a:t>_</a:t>
            </a:r>
            <a:r>
              <a:rPr lang="en-US" altLang="ko-KR" sz="1200" dirty="0"/>
              <a:t> 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회복</a:t>
            </a:r>
            <a:r>
              <a:rPr lang="en-US" altLang="ko-KR" sz="1100" dirty="0"/>
              <a:t>, </a:t>
            </a:r>
            <a:r>
              <a:rPr lang="ko-KR" altLang="en-US" sz="1100" dirty="0"/>
              <a:t>총알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HP, </a:t>
            </a:r>
            <a:r>
              <a:rPr lang="ko-KR" altLang="en-US" sz="1100" dirty="0"/>
              <a:t>경고 등 서버작업</a:t>
            </a:r>
            <a:endParaRPr lang="ko-KR" altLang="en-US" sz="1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3042720-F1D5-C513-9291-C99A436880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9850" y="5659428"/>
            <a:ext cx="698366" cy="110445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A98DDBF-F20B-C61C-951B-095EE0576F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1380" y="5674195"/>
            <a:ext cx="1507039" cy="57103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0BA02F4-AD7A-D697-1FAF-77839A84BC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3564" y="6278415"/>
            <a:ext cx="1507039" cy="48546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A182624-533B-3188-71DA-B95337B762FF}"/>
              </a:ext>
            </a:extLst>
          </p:cNvPr>
          <p:cNvSpPr txBox="1"/>
          <p:nvPr/>
        </p:nvSpPr>
        <p:spPr>
          <a:xfrm>
            <a:off x="92686" y="4597904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멀티 플레이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플레이어 동기화</a:t>
            </a:r>
            <a:endParaRPr lang="ko-KR" altLang="en-US" sz="14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4C91A86-2902-5870-1BA4-A35108741F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280" y="4903332"/>
            <a:ext cx="1298693" cy="188936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0CFD2CF-BFD8-7C61-7BEB-CDC6056EDD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0733" y="4910209"/>
            <a:ext cx="2025852" cy="1882487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CCBA1AF-28C5-E4E1-4749-D826553D6D9A}"/>
              </a:ext>
            </a:extLst>
          </p:cNvPr>
          <p:cNvCxnSpPr>
            <a:cxnSpLocks/>
          </p:cNvCxnSpPr>
          <p:nvPr/>
        </p:nvCxnSpPr>
        <p:spPr>
          <a:xfrm>
            <a:off x="9596281" y="4989294"/>
            <a:ext cx="243855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D9AFD7-9762-982C-F9E9-6DD1FBB24ECE}"/>
              </a:ext>
            </a:extLst>
          </p:cNvPr>
          <p:cNvSpPr/>
          <p:nvPr/>
        </p:nvSpPr>
        <p:spPr>
          <a:xfrm>
            <a:off x="9596281" y="5113448"/>
            <a:ext cx="2427439" cy="16504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서버 프로그래머로서</a:t>
            </a:r>
            <a:r>
              <a:rPr lang="en-US" altLang="ko-KR" sz="1200" b="1" dirty="0">
                <a:solidFill>
                  <a:schemeClr val="tx1"/>
                </a:solidFill>
              </a:rPr>
              <a:t>…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멀티플레이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게임 컨텐츠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로비 관련 여러 서버 작업들을 맡았고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중점연구과제로 </a:t>
            </a:r>
            <a:r>
              <a:rPr lang="en-US" altLang="ko-KR" sz="1200" dirty="0">
                <a:solidFill>
                  <a:schemeClr val="tx1"/>
                </a:solidFill>
              </a:rPr>
              <a:t>Heartbeat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기법을 사용한 서버 이중화를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구현하였습니다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F9E94F3-C48A-3BB3-747C-4425D0AA68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88952" y="1334059"/>
            <a:ext cx="1138698" cy="11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A56D7D-E796-628A-300E-A3DC9FBD8532}"/>
              </a:ext>
            </a:extLst>
          </p:cNvPr>
          <p:cNvSpPr/>
          <p:nvPr/>
        </p:nvSpPr>
        <p:spPr>
          <a:xfrm>
            <a:off x="258658" y="1948875"/>
            <a:ext cx="4079317" cy="407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775467" y="954812"/>
            <a:ext cx="7292708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다운은 어떻게 알아내는가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서버들은 </a:t>
            </a:r>
            <a:r>
              <a:rPr lang="ko-KR" altLang="en-US" sz="1400" b="1" dirty="0"/>
              <a:t>주기적</a:t>
            </a:r>
            <a:r>
              <a:rPr lang="ko-KR" altLang="en-US" sz="1400" dirty="0"/>
              <a:t>으로 </a:t>
            </a:r>
            <a:r>
              <a:rPr lang="en-US" altLang="ko-KR" sz="1400" b="1" dirty="0"/>
              <a:t>Heartbeat</a:t>
            </a:r>
            <a:r>
              <a:rPr lang="ko-KR" altLang="en-US" sz="1400" dirty="0"/>
              <a:t>를 패킷을 통해 주고 받으면서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서로 살아있는지 감시하도록 구현하였습니다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ex. </a:t>
            </a:r>
            <a:r>
              <a:rPr lang="ko-KR" altLang="en-US" sz="1400" dirty="0"/>
              <a:t>서버</a:t>
            </a:r>
            <a:r>
              <a:rPr lang="en-US" altLang="ko-KR" sz="1400" dirty="0"/>
              <a:t>A</a:t>
            </a:r>
            <a:r>
              <a:rPr lang="ko-KR" altLang="en-US" sz="1400" dirty="0"/>
              <a:t>와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B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Heartbeat </a:t>
            </a:r>
            <a:r>
              <a:rPr lang="ko-KR" altLang="en-US" sz="1400" dirty="0"/>
              <a:t>패킷을 오랫동안 받지 못했다</a:t>
            </a:r>
            <a:r>
              <a:rPr lang="en-US" altLang="ko-KR" sz="1400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→ 서버</a:t>
            </a:r>
            <a:r>
              <a:rPr lang="en-US" altLang="ko-KR" sz="1400" dirty="0"/>
              <a:t>A</a:t>
            </a:r>
            <a:r>
              <a:rPr lang="ko-KR" altLang="en-US" sz="1400" dirty="0"/>
              <a:t>는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다운되었다고 판단하고 후속 조치를 취합니다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FB7A-637A-F8DB-FC88-F7D81044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80" y="1948875"/>
            <a:ext cx="904875" cy="89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0EFB8-3DDF-43C2-A5DB-0E2FDAA7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9" y="3792254"/>
            <a:ext cx="723900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AB4E0-E610-775C-1347-69DA5D95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45" y="3783977"/>
            <a:ext cx="7239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BF4F2-1AFE-38CA-AD98-F85E4AF4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61" y="4924968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FA6F5-4FF0-316B-F4BE-2E93ED45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402" y="3744767"/>
            <a:ext cx="695325" cy="104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3A7B24-30EC-AAB0-D968-398DBBC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487" y="3744767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69FAD-EC9D-C2DD-E527-14ABBC29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46" y="4924968"/>
            <a:ext cx="704850" cy="10572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3F4B4A-5592-DBC3-0354-7FFE8D96E4AB}"/>
              </a:ext>
            </a:extLst>
          </p:cNvPr>
          <p:cNvCxnSpPr>
            <a:cxnSpLocks/>
          </p:cNvCxnSpPr>
          <p:nvPr/>
        </p:nvCxnSpPr>
        <p:spPr>
          <a:xfrm flipV="1">
            <a:off x="3042005" y="4719673"/>
            <a:ext cx="775256" cy="23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9ADEFE-6B49-263F-A289-E467FE2EE00F}"/>
              </a:ext>
            </a:extLst>
          </p:cNvPr>
          <p:cNvCxnSpPr>
            <a:cxnSpLocks/>
          </p:cNvCxnSpPr>
          <p:nvPr/>
        </p:nvCxnSpPr>
        <p:spPr>
          <a:xfrm flipV="1">
            <a:off x="646720" y="2835864"/>
            <a:ext cx="1236335" cy="861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F4E97F-0212-11E2-437B-A6979609EEEA}"/>
              </a:ext>
            </a:extLst>
          </p:cNvPr>
          <p:cNvCxnSpPr>
            <a:cxnSpLocks/>
          </p:cNvCxnSpPr>
          <p:nvPr/>
        </p:nvCxnSpPr>
        <p:spPr>
          <a:xfrm flipV="1">
            <a:off x="1785938" y="2844226"/>
            <a:ext cx="353246" cy="872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24FB3-D005-4E31-FB8E-DA75967C3370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2835864"/>
            <a:ext cx="404593" cy="884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2382AB-4112-BE1B-BF6D-12E40B390099}"/>
              </a:ext>
            </a:extLst>
          </p:cNvPr>
          <p:cNvCxnSpPr>
            <a:cxnSpLocks/>
          </p:cNvCxnSpPr>
          <p:nvPr/>
        </p:nvCxnSpPr>
        <p:spPr>
          <a:xfrm flipH="1" flipV="1">
            <a:off x="2713579" y="2785789"/>
            <a:ext cx="1194189" cy="931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1E6475-7D08-E32F-2A20-005FD13200ED}"/>
              </a:ext>
            </a:extLst>
          </p:cNvPr>
          <p:cNvCxnSpPr>
            <a:cxnSpLocks/>
          </p:cNvCxnSpPr>
          <p:nvPr/>
        </p:nvCxnSpPr>
        <p:spPr>
          <a:xfrm>
            <a:off x="878050" y="4260741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4AD6E1-1E1F-8BE7-0616-67E6C5B84669}"/>
              </a:ext>
            </a:extLst>
          </p:cNvPr>
          <p:cNvSpPr txBox="1"/>
          <p:nvPr/>
        </p:nvSpPr>
        <p:spPr>
          <a:xfrm>
            <a:off x="804208" y="4014520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4CF5EE-EC6A-CC63-ED1D-8CDEEC3179BE}"/>
              </a:ext>
            </a:extLst>
          </p:cNvPr>
          <p:cNvCxnSpPr>
            <a:cxnSpLocks/>
          </p:cNvCxnSpPr>
          <p:nvPr/>
        </p:nvCxnSpPr>
        <p:spPr>
          <a:xfrm>
            <a:off x="3108805" y="4232136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1CBEE1-88A0-9F30-3F2C-53FE9515F368}"/>
              </a:ext>
            </a:extLst>
          </p:cNvPr>
          <p:cNvSpPr txBox="1"/>
          <p:nvPr/>
        </p:nvSpPr>
        <p:spPr>
          <a:xfrm>
            <a:off x="3034963" y="3985915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F476E9-95CA-7E0F-B56B-72B5A3E56746}"/>
              </a:ext>
            </a:extLst>
          </p:cNvPr>
          <p:cNvCxnSpPr>
            <a:cxnSpLocks/>
          </p:cNvCxnSpPr>
          <p:nvPr/>
        </p:nvCxnSpPr>
        <p:spPr>
          <a:xfrm>
            <a:off x="3127283" y="5418642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25309B-DFFD-86AE-FAFC-B0683A117F90}"/>
              </a:ext>
            </a:extLst>
          </p:cNvPr>
          <p:cNvSpPr txBox="1"/>
          <p:nvPr/>
        </p:nvSpPr>
        <p:spPr>
          <a:xfrm>
            <a:off x="3053441" y="517242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BE5993-401D-22AC-5C6A-1021EB38ADB8}"/>
              </a:ext>
            </a:extLst>
          </p:cNvPr>
          <p:cNvCxnSpPr>
            <a:cxnSpLocks/>
          </p:cNvCxnSpPr>
          <p:nvPr/>
        </p:nvCxnSpPr>
        <p:spPr>
          <a:xfrm flipH="1" flipV="1">
            <a:off x="3053441" y="4734918"/>
            <a:ext cx="773228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CB4751-3C91-292E-9A75-503E1F430574}"/>
              </a:ext>
            </a:extLst>
          </p:cNvPr>
          <p:cNvCxnSpPr>
            <a:cxnSpLocks/>
          </p:cNvCxnSpPr>
          <p:nvPr/>
        </p:nvCxnSpPr>
        <p:spPr>
          <a:xfrm flipV="1">
            <a:off x="288709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ACD1C3-68A7-33CD-1FAC-AA71F1332FDE}"/>
              </a:ext>
            </a:extLst>
          </p:cNvPr>
          <p:cNvCxnSpPr>
            <a:cxnSpLocks/>
          </p:cNvCxnSpPr>
          <p:nvPr/>
        </p:nvCxnSpPr>
        <p:spPr>
          <a:xfrm flipV="1">
            <a:off x="396333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4775467" y="2739407"/>
            <a:ext cx="729270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① 가동 중인 다른 서버는 다운된 서버와 연결을 끊고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서버를 재실행합니다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</a:t>
            </a:r>
            <a:r>
              <a:rPr lang="en-US" altLang="ko-KR" sz="1200" dirty="0"/>
              <a:t>(</a:t>
            </a:r>
            <a:r>
              <a:rPr lang="ko-KR" altLang="en-US" sz="1200" dirty="0"/>
              <a:t>이때 저는 </a:t>
            </a:r>
            <a:r>
              <a:rPr lang="en-US" altLang="ko-KR" sz="1200" dirty="0" err="1"/>
              <a:t>ShellExecute</a:t>
            </a:r>
            <a:r>
              <a:rPr lang="ko-KR" altLang="en-US" sz="1200" dirty="0"/>
              <a:t>를 사용하여 서버 </a:t>
            </a:r>
            <a:r>
              <a:rPr lang="en-US" altLang="ko-KR" sz="1200" dirty="0"/>
              <a:t>exe</a:t>
            </a:r>
            <a:r>
              <a:rPr lang="ko-KR" altLang="en-US" sz="1200" dirty="0"/>
              <a:t>파일을 실행하는 방법을 사용하였습니다</a:t>
            </a:r>
            <a:r>
              <a:rPr lang="en-US" altLang="ko-KR" sz="1200" dirty="0"/>
              <a:t>.)</a:t>
            </a:r>
            <a:endParaRPr lang="en-US" altLang="ko-KR" sz="1400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5057775" y="3877672"/>
            <a:ext cx="6937923" cy="2686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F33CC"/>
                </a:solidFill>
              </a:rPr>
              <a:t>case</a:t>
            </a:r>
            <a:r>
              <a:rPr lang="en-US" altLang="ko-KR" sz="1000" dirty="0"/>
              <a:t> </a:t>
            </a:r>
            <a:r>
              <a:rPr lang="en-US" altLang="ko-KR" sz="1000" dirty="0">
                <a:solidFill>
                  <a:srgbClr val="FFFF66"/>
                </a:solidFill>
              </a:rPr>
              <a:t>SESSION_EXTENDED_SERVER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rgbClr val="FF33CC"/>
                </a:solidFill>
              </a:rPr>
              <a:t>return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closesocket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target_id</a:t>
            </a:r>
            <a:r>
              <a:rPr lang="en-US" altLang="ko-KR" sz="1000" dirty="0"/>
              <a:t>].socket);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"Server["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].id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"]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의 다운이 감지되었습니다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."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    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 재실행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 </a:t>
            </a:r>
            <a:r>
              <a:rPr lang="en-US" altLang="ko-KR" sz="1000" dirty="0" err="1">
                <a:solidFill>
                  <a:schemeClr val="accent1"/>
                </a:solidFill>
              </a:rPr>
              <a:t>wchar_t</a:t>
            </a:r>
            <a:r>
              <a:rPr lang="en-US" altLang="ko-KR" sz="1000" dirty="0"/>
              <a:t>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[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];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wsprintfW</a:t>
            </a:r>
            <a:r>
              <a:rPr lang="en-US" altLang="ko-KR" sz="1000" dirty="0"/>
              <a:t>(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L"%d</a:t>
            </a:r>
            <a:r>
              <a:rPr lang="en-US" altLang="ko-KR" sz="1000" dirty="0"/>
              <a:t>", 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 +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);  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십의자리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Standby 1, Active 2,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일의자리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ID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CC66FF"/>
                </a:solidFill>
              </a:rPr>
              <a:t>    </a:t>
            </a:r>
            <a:r>
              <a:rPr lang="en-US" altLang="ko-KR" sz="1000" dirty="0" err="1">
                <a:solidFill>
                  <a:srgbClr val="CC66FF"/>
                </a:solidFill>
              </a:rPr>
              <a:t>ShellExecute</a:t>
            </a:r>
            <a:r>
              <a:rPr lang="en-US" altLang="ko-KR" sz="1000" dirty="0"/>
              <a:t>(</a:t>
            </a:r>
            <a:r>
              <a:rPr lang="en-US" altLang="ko-KR" sz="1000" dirty="0">
                <a:solidFill>
                  <a:srgbClr val="CC66FF"/>
                </a:solidFill>
              </a:rPr>
              <a:t>NULL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L"open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L"Server.exe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L"."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rgbClr val="CC66FF"/>
                </a:solidFill>
              </a:rPr>
              <a:t>SW_SHOW</a:t>
            </a:r>
            <a:r>
              <a:rPr lang="en-US" altLang="ko-KR" sz="1000" dirty="0"/>
              <a:t>);</a:t>
            </a:r>
            <a:endParaRPr lang="ko-KR" altLang="en-US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5B7CEB2-18E5-EB97-08E7-E5E74D48A747}"/>
              </a:ext>
            </a:extLst>
          </p:cNvPr>
          <p:cNvSpPr txBox="1"/>
          <p:nvPr/>
        </p:nvSpPr>
        <p:spPr>
          <a:xfrm>
            <a:off x="391453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E863CF4-A805-6F56-0DBE-0908A814105A}"/>
              </a:ext>
            </a:extLst>
          </p:cNvPr>
          <p:cNvSpPr txBox="1"/>
          <p:nvPr/>
        </p:nvSpPr>
        <p:spPr>
          <a:xfrm>
            <a:off x="2587439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67AA7FC-34C3-EB7F-A237-9D43C8014912}"/>
              </a:ext>
            </a:extLst>
          </p:cNvPr>
          <p:cNvSpPr txBox="1"/>
          <p:nvPr/>
        </p:nvSpPr>
        <p:spPr>
          <a:xfrm>
            <a:off x="2605583" y="4771079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B9CA114-0C25-E5BC-2685-0C5DB63B9184}"/>
              </a:ext>
            </a:extLst>
          </p:cNvPr>
          <p:cNvSpPr txBox="1"/>
          <p:nvPr/>
        </p:nvSpPr>
        <p:spPr>
          <a:xfrm>
            <a:off x="1728998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8812BE-EAFA-A23C-6307-628A4F28FF20}"/>
              </a:ext>
            </a:extLst>
          </p:cNvPr>
          <p:cNvSpPr txBox="1"/>
          <p:nvPr/>
        </p:nvSpPr>
        <p:spPr>
          <a:xfrm>
            <a:off x="3947325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9BBC886-68CA-BAE8-F47C-2B81B9F26D7D}"/>
              </a:ext>
            </a:extLst>
          </p:cNvPr>
          <p:cNvSpPr txBox="1"/>
          <p:nvPr/>
        </p:nvSpPr>
        <p:spPr>
          <a:xfrm>
            <a:off x="3947326" y="4772383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2420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되살아난 서버와 재연결을 해야 하는데</a:t>
            </a:r>
            <a:r>
              <a:rPr lang="en-US" altLang="ko-KR" sz="1400" dirty="0"/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기존의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사용하면 다른 서버와의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가 성공할 때까지 </a:t>
            </a:r>
            <a:r>
              <a:rPr lang="en-US" altLang="ko-KR" sz="1400" dirty="0"/>
              <a:t>Blocking</a:t>
            </a:r>
            <a:r>
              <a:rPr lang="ko-KR" altLang="en-US" sz="1400" dirty="0"/>
              <a:t>되는 것이 문제가 되었습니다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하지만 </a:t>
            </a:r>
            <a:r>
              <a:rPr lang="en-US" altLang="ko-KR" sz="1400" dirty="0"/>
              <a:t>Active</a:t>
            </a:r>
            <a:r>
              <a:rPr lang="ko-KR" altLang="en-US" sz="1400" dirty="0"/>
              <a:t> 서버는 다른 서버와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시도하는 동안에도 게임 로직을 계속해서 수행해야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이러한 이유로 수평 확장된 서버 간 연결은 </a:t>
            </a:r>
            <a:r>
              <a:rPr lang="en-US" altLang="ko-KR" sz="1400" dirty="0"/>
              <a:t>Connect</a:t>
            </a:r>
            <a:r>
              <a:rPr lang="ko-KR" altLang="en-US" sz="1400" dirty="0"/>
              <a:t>가 아닌 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사용하게 되었습니다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그런데</a:t>
            </a:r>
            <a:r>
              <a:rPr lang="en-US" altLang="ko-KR" sz="1400" dirty="0"/>
              <a:t>, </a:t>
            </a:r>
            <a:r>
              <a:rPr lang="ko-KR" altLang="en-US" sz="1400" dirty="0"/>
              <a:t>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는 기존의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와 달리 특수한 방법을 사용해야 했습니다</a:t>
            </a:r>
            <a:r>
              <a:rPr lang="en-US" altLang="ko-KR" sz="1400" dirty="0"/>
              <a:t>.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265210" y="3396786"/>
            <a:ext cx="11674209" cy="10661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WSAID_CONNECTEX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DWORD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LPFN_CONNECTEX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::</a:t>
            </a:r>
            <a:r>
              <a:rPr lang="en-US" altLang="ko-KR" sz="950" dirty="0" err="1">
                <a:solidFill>
                  <a:srgbClr val="FFCC00"/>
                </a:solidFill>
              </a:rPr>
              <a:t>WSAIoctl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SIO_GET_EXTENSION_FUNCTION_POINTER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closesocket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F2924-3DF3-7F9B-DAD7-C3467275E1A7}"/>
              </a:ext>
            </a:extLst>
          </p:cNvPr>
          <p:cNvSpPr txBox="1"/>
          <p:nvPr/>
        </p:nvSpPr>
        <p:spPr>
          <a:xfrm>
            <a:off x="206487" y="4518260"/>
            <a:ext cx="11732932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첫째로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 err="1"/>
              <a:t>WSAIoctl</a:t>
            </a:r>
            <a:r>
              <a:rPr lang="en-US" altLang="ko-KR" sz="1400" b="1" dirty="0"/>
              <a:t>( )</a:t>
            </a:r>
            <a:r>
              <a:rPr lang="ko-KR" altLang="en-US" sz="1400" dirty="0"/>
              <a:t>를 통해 별도의 함수 포인터를 얻는 작업이 필요했습니다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WSAIoctl</a:t>
            </a:r>
            <a:r>
              <a:rPr lang="ko-KR" altLang="en-US" sz="1400" dirty="0"/>
              <a:t>를 사용하기 위해서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1. </a:t>
            </a:r>
            <a:r>
              <a:rPr lang="ko-KR" altLang="en-US" sz="1400" dirty="0"/>
              <a:t>함수를 가져오기 위한 </a:t>
            </a:r>
            <a:r>
              <a:rPr lang="ko-KR" altLang="en-US" sz="1400" b="1" dirty="0"/>
              <a:t>임시 소켓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temp_s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2. </a:t>
            </a:r>
            <a:r>
              <a:rPr lang="en-US" altLang="ko-KR" sz="1400" dirty="0" err="1"/>
              <a:t>ConnectEx</a:t>
            </a:r>
            <a:r>
              <a:rPr lang="en-US" altLang="ko-KR" sz="1400" dirty="0"/>
              <a:t> API</a:t>
            </a:r>
            <a:r>
              <a:rPr lang="ko-KR" altLang="en-US" sz="1400" dirty="0"/>
              <a:t>의 함수 포인터를 식별해주기 위한 </a:t>
            </a:r>
            <a:r>
              <a:rPr lang="en-US" altLang="ko-KR" sz="1400" dirty="0"/>
              <a:t>WSAID_CONNECTEX</a:t>
            </a:r>
            <a:r>
              <a:rPr lang="ko-KR" altLang="en-US" sz="1400" dirty="0"/>
              <a:t>가 저장된 </a:t>
            </a:r>
            <a:r>
              <a:rPr lang="en-US" altLang="ko-KR" sz="1400" b="1" dirty="0"/>
              <a:t>GUID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guid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3. </a:t>
            </a:r>
            <a:r>
              <a:rPr lang="ko-KR" altLang="en-US" sz="1400" dirty="0"/>
              <a:t>기존의 </a:t>
            </a:r>
            <a:r>
              <a:rPr lang="en-US" altLang="ko-KR" sz="1400" dirty="0"/>
              <a:t>Connect( )</a:t>
            </a:r>
            <a:r>
              <a:rPr lang="ko-KR" altLang="en-US" sz="1400" dirty="0"/>
              <a:t>처럼 사용하기 위한 </a:t>
            </a:r>
            <a:r>
              <a:rPr lang="en-US" altLang="ko-KR" sz="1400" b="1" dirty="0"/>
              <a:t>LPFN_CONNECTEX </a:t>
            </a:r>
            <a:r>
              <a:rPr lang="ko-KR" altLang="en-US" sz="1400" b="1" dirty="0"/>
              <a:t>함수 포인터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connectExFP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를</a:t>
            </a:r>
            <a:r>
              <a:rPr lang="ko-KR" altLang="en-US" sz="1400" dirty="0"/>
              <a:t> 만들어주었습니다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81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②</a:t>
            </a:r>
            <a:r>
              <a:rPr lang="en-US" altLang="ko-KR" sz="1400" dirty="0"/>
              <a:t> (</a:t>
            </a:r>
            <a:r>
              <a:rPr lang="ko-KR" altLang="en-US" sz="1400" dirty="0"/>
              <a:t>계속</a:t>
            </a:r>
            <a:r>
              <a:rPr lang="en-US" altLang="ko-KR" sz="1400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37F4C7-DA7D-4A21-4758-30F763BEA562}"/>
              </a:ext>
            </a:extLst>
          </p:cNvPr>
          <p:cNvSpPr/>
          <p:nvPr/>
        </p:nvSpPr>
        <p:spPr>
          <a:xfrm>
            <a:off x="265210" y="1767522"/>
            <a:ext cx="11674209" cy="1084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SOCKADDR_IN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ex_server_sock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= ::</a:t>
            </a:r>
            <a:r>
              <a:rPr lang="en-US" altLang="ko-KR" sz="950" dirty="0">
                <a:solidFill>
                  <a:srgbClr val="FFCC00"/>
                </a:solidFill>
              </a:rPr>
              <a:t>bind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LPSOCKADDR</a:t>
            </a:r>
            <a:r>
              <a:rPr lang="en-US" altLang="ko-KR" sz="950" dirty="0">
                <a:solidFill>
                  <a:schemeClr val="bg1"/>
                </a:solidFill>
              </a:rPr>
              <a:t>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!= 0)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"Bind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0042B-9149-3420-921B-899532A94647}"/>
              </a:ext>
            </a:extLst>
          </p:cNvPr>
          <p:cNvSpPr txBox="1"/>
          <p:nvPr/>
        </p:nvSpPr>
        <p:spPr>
          <a:xfrm>
            <a:off x="206487" y="2827243"/>
            <a:ext cx="11732932" cy="112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또한 실제 사용할 소켓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ex_server_sock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en-US" altLang="ko-KR" sz="1400" b="1" dirty="0"/>
              <a:t>bind</a:t>
            </a:r>
            <a:r>
              <a:rPr lang="ko-KR" altLang="en-US" sz="1400" dirty="0"/>
              <a:t> 하는 작업도 필요했습니다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아래는 이렇게 가져온 </a:t>
            </a:r>
            <a:r>
              <a:rPr lang="en-US" altLang="ko-KR" sz="1400" dirty="0" err="1"/>
              <a:t>ConnectEx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사용하여 비동기 연결을 시도하는 코드입니다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FF3F3-206E-4FD0-7A0E-66F31E151D02}"/>
              </a:ext>
            </a:extLst>
          </p:cNvPr>
          <p:cNvSpPr/>
          <p:nvPr/>
        </p:nvSpPr>
        <p:spPr>
          <a:xfrm>
            <a:off x="270139" y="4042259"/>
            <a:ext cx="11674209" cy="22290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bg1"/>
                </a:solidFill>
              </a:rPr>
              <a:t>); 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inet_pton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IPADDR_SERVER1,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 err="1">
                <a:solidFill>
                  <a:srgbClr val="00B050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bg1"/>
                </a:solidFill>
              </a:rPr>
              <a:t>-&gt;overlapped);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GetLastError</a:t>
            </a:r>
            <a:r>
              <a:rPr lang="en-US" altLang="ko-KR" sz="95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ERROR_IO_PENDING </a:t>
            </a:r>
            <a:r>
              <a:rPr lang="en-US" altLang="ko-KR" sz="950" dirty="0">
                <a:solidFill>
                  <a:schemeClr val="bg1"/>
                </a:solidFill>
              </a:rPr>
              <a:t>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"Server Connect </a:t>
            </a:r>
            <a:r>
              <a:rPr lang="ko-KR" altLang="en-US" sz="950" dirty="0">
                <a:solidFill>
                  <a:schemeClr val="accent2">
                    <a:lumMod val="75000"/>
                  </a:schemeClr>
                </a:solidFill>
              </a:rPr>
              <a:t>재시도 중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...\n"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ConnectEX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  <a:endParaRPr lang="ko-KR" altLang="en-US" sz="950" dirty="0">
              <a:solidFill>
                <a:schemeClr val="bg1"/>
              </a:solidFill>
            </a:endParaRPr>
          </a:p>
          <a:p>
            <a:endParaRPr lang="en-US" altLang="ko-KR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8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554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③</a:t>
            </a:r>
            <a:r>
              <a:rPr lang="en-US" altLang="ko-KR" sz="1400" dirty="0"/>
              <a:t> </a:t>
            </a:r>
            <a:r>
              <a:rPr lang="ko-KR" altLang="en-US" sz="1400" dirty="0"/>
              <a:t>이후의 복구</a:t>
            </a:r>
            <a:r>
              <a:rPr lang="en-US" altLang="ko-KR" sz="1400" dirty="0"/>
              <a:t> </a:t>
            </a:r>
            <a:r>
              <a:rPr lang="ko-KR" altLang="en-US" sz="1400" dirty="0"/>
              <a:t>방법은 다운된 서버가 </a:t>
            </a:r>
            <a:r>
              <a:rPr lang="en-US" altLang="ko-KR" sz="1400" b="1" dirty="0"/>
              <a:t>‘Standby</a:t>
            </a:r>
            <a:r>
              <a:rPr lang="ko-KR" altLang="en-US" sz="1400" b="1" dirty="0"/>
              <a:t>였는지 </a:t>
            </a:r>
            <a:r>
              <a:rPr lang="en-US" altLang="ko-KR" sz="1400" b="1" dirty="0"/>
              <a:t>Active</a:t>
            </a:r>
            <a:r>
              <a:rPr lang="ko-KR" altLang="en-US" sz="1400" b="1" dirty="0"/>
              <a:t>였는지</a:t>
            </a:r>
            <a:r>
              <a:rPr lang="en-US" altLang="ko-KR" sz="1400" b="1" dirty="0"/>
              <a:t>’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로비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서버였는지 </a:t>
            </a:r>
            <a:r>
              <a:rPr lang="en-US" altLang="ko-KR" sz="1400" b="1" dirty="0"/>
              <a:t>NPC</a:t>
            </a:r>
            <a:r>
              <a:rPr lang="ko-KR" altLang="en-US" sz="1400" b="1" dirty="0"/>
              <a:t>서버였는지</a:t>
            </a:r>
            <a:r>
              <a:rPr lang="en-US" altLang="ko-KR" sz="1400" b="1" dirty="0"/>
              <a:t>’</a:t>
            </a:r>
            <a:r>
              <a:rPr lang="ko-KR" altLang="en-US" sz="1400" dirty="0"/>
              <a:t>에 따라 달라집니다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1)</a:t>
            </a:r>
            <a:r>
              <a:rPr lang="ko-KR" altLang="en-US" sz="1400" dirty="0"/>
              <a:t> 다운된 서버가 로직 또는 로비 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  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</a:t>
            </a:r>
            <a:r>
              <a:rPr lang="ko-KR" altLang="en-US" sz="1400" dirty="0"/>
              <a:t>서버가 되살아나고 연결도 잘 되었다면</a:t>
            </a:r>
            <a:r>
              <a:rPr lang="en-US" altLang="ko-KR" sz="1400" dirty="0"/>
              <a:t>, </a:t>
            </a:r>
            <a:r>
              <a:rPr lang="ko-KR" altLang="en-US" sz="1400" dirty="0"/>
              <a:t>더 이상의 작업은 없습니다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Failover</a:t>
            </a:r>
            <a:r>
              <a:rPr lang="ko-KR" altLang="en-US" sz="1400" dirty="0"/>
              <a:t>가 이루어집니다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가동중인 다른 대기서버가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Active </a:t>
            </a:r>
            <a:r>
              <a:rPr lang="ko-KR" altLang="en-US" sz="1400" dirty="0"/>
              <a:t>상태로 승격되어 서비스를 이어받아 하게 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이때 새로 </a:t>
            </a:r>
            <a:r>
              <a:rPr lang="en-US" altLang="ko-KR" sz="1400" dirty="0"/>
              <a:t>Active</a:t>
            </a:r>
            <a:r>
              <a:rPr lang="ko-KR" altLang="en-US" sz="1400" dirty="0"/>
              <a:t>가 된 서버는 접속 중인 모든 클라이언트에게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Failover</a:t>
            </a:r>
            <a:r>
              <a:rPr lang="ko-KR" altLang="en-US" sz="1400" dirty="0"/>
              <a:t>가 이루어졌음을 알리는 패킷을 보내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지금부터 네트워크 통신을 자신과 하도록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2)</a:t>
            </a:r>
            <a:r>
              <a:rPr lang="ko-KR" altLang="en-US" sz="1400" dirty="0"/>
              <a:t> 다운된 서버가 </a:t>
            </a:r>
            <a:r>
              <a:rPr lang="en-US" altLang="ko-KR" sz="1400" dirty="0"/>
              <a:t>NPC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</a:t>
            </a:r>
            <a:r>
              <a:rPr lang="ko-KR" altLang="en-US" sz="1400" dirty="0"/>
              <a:t> ①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와 비슷하지만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클라이언트와 직접 연결되지 않았기 때문에 클라이언트가 아닌 로직 서버에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이루어졌음을 알립니다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42532-D91C-195D-FB3B-8E9D6874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89" y="2596538"/>
            <a:ext cx="6212471" cy="30708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881389-CC1B-7E2E-D698-9B86184254C4}"/>
              </a:ext>
            </a:extLst>
          </p:cNvPr>
          <p:cNvSpPr/>
          <p:nvPr/>
        </p:nvSpPr>
        <p:spPr>
          <a:xfrm>
            <a:off x="5748337" y="4581526"/>
            <a:ext cx="5557837" cy="45720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E0552E-C002-08BC-A7E4-42A55D7D34E1}"/>
              </a:ext>
            </a:extLst>
          </p:cNvPr>
          <p:cNvSpPr/>
          <p:nvPr/>
        </p:nvSpPr>
        <p:spPr>
          <a:xfrm>
            <a:off x="7800975" y="3057524"/>
            <a:ext cx="1209675" cy="238126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A3B912-905E-A51A-55E9-FEBCEFADE4F7}"/>
              </a:ext>
            </a:extLst>
          </p:cNvPr>
          <p:cNvCxnSpPr>
            <a:cxnSpLocks/>
          </p:cNvCxnSpPr>
          <p:nvPr/>
        </p:nvCxnSpPr>
        <p:spPr>
          <a:xfrm>
            <a:off x="8601075" y="3295650"/>
            <a:ext cx="0" cy="1200150"/>
          </a:xfrm>
          <a:prstGeom prst="straightConnector1">
            <a:avLst/>
          </a:prstGeom>
          <a:ln w="38100">
            <a:solidFill>
              <a:srgbClr val="0FE7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6C3219-9E25-7C37-D6DE-3C3DA866B9D2}"/>
              </a:ext>
            </a:extLst>
          </p:cNvPr>
          <p:cNvSpPr txBox="1"/>
          <p:nvPr/>
        </p:nvSpPr>
        <p:spPr>
          <a:xfrm>
            <a:off x="8683360" y="3930716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Standby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상태로 실행되었지만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통신 중이던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서버가 다운되면서</a:t>
            </a:r>
            <a:endParaRPr lang="en-US" altLang="ko-KR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자신이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승격하는 모습입니다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9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EAF21D7-28D3-16A2-8617-0EBC515D3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92" y="3467101"/>
            <a:ext cx="4991329" cy="259223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데이터 복제 </a:t>
            </a:r>
            <a:r>
              <a:rPr lang="en-US" altLang="ko-KR" sz="1400" b="1" dirty="0"/>
              <a:t>(Data Replica)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: Active </a:t>
            </a:r>
            <a:r>
              <a:rPr lang="ko-KR" altLang="en-US" sz="1400" dirty="0"/>
              <a:t>상태인 서버만 클라이언트와 통신을 하도록 하였습니다</a:t>
            </a:r>
            <a:r>
              <a:rPr lang="en-US" altLang="ko-KR" sz="1400" dirty="0"/>
              <a:t>. </a:t>
            </a:r>
            <a:r>
              <a:rPr lang="en-US" altLang="ko-KR" sz="1200" dirty="0"/>
              <a:t>(NPC</a:t>
            </a:r>
            <a:r>
              <a:rPr lang="ko-KR" altLang="en-US" sz="1200" dirty="0"/>
              <a:t>서버</a:t>
            </a:r>
            <a:r>
              <a:rPr lang="en-US" altLang="ko-KR" sz="1200" dirty="0"/>
              <a:t>(Active)</a:t>
            </a:r>
            <a:r>
              <a:rPr lang="ko-KR" altLang="en-US" sz="1200" dirty="0"/>
              <a:t>의 경우 클라이언트가 아닌 로직 서버와 통신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그렇기 때문에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정보가 업데이트되지 않아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서비스를 이어받게 되었을 때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세션 정보는 물론이고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정보들이 초기화되는 문제가 생깁니다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 이러한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정보가 초기화되는 문제를 막기 위해 수평 확장된 서버간 데이터를 복제할 필요가 생겼습니다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Active </a:t>
            </a:r>
            <a:r>
              <a:rPr lang="ko-KR" altLang="en-US" sz="1400" dirty="0"/>
              <a:t>서버는 주기적으로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서버에게 자신이 갖고 있는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</a:t>
            </a:r>
            <a:r>
              <a:rPr lang="en-US" altLang="ko-KR" sz="1200" dirty="0"/>
              <a:t>(ex. </a:t>
            </a:r>
            <a:r>
              <a:rPr lang="ko-KR" altLang="en-US" sz="1200" dirty="0"/>
              <a:t>세션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미션 상태 등</a:t>
            </a:r>
            <a:r>
              <a:rPr lang="en-US" altLang="ko-KR" sz="1200" dirty="0"/>
              <a:t>)</a:t>
            </a:r>
            <a:r>
              <a:rPr lang="ko-KR" altLang="en-US" sz="1400" dirty="0"/>
              <a:t>을 패킷을 통해 보내주도록 하였고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Standby </a:t>
            </a:r>
            <a:r>
              <a:rPr lang="ko-KR" altLang="en-US" sz="1400" dirty="0"/>
              <a:t>서버는 이를 받아 자신의 세션 및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객체들의 정보를 패킷의 정보들로 업데이트하도록 구현하였습니다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0EB63-0897-1798-BB93-89DAD4C902FE}"/>
              </a:ext>
            </a:extLst>
          </p:cNvPr>
          <p:cNvSpPr txBox="1"/>
          <p:nvPr/>
        </p:nvSpPr>
        <p:spPr>
          <a:xfrm>
            <a:off x="428445" y="6120683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▲ 클라이언트가 연결되어 있는 상태에서 </a:t>
            </a:r>
            <a:r>
              <a:rPr lang="en-US" altLang="ko-KR" sz="1400" dirty="0"/>
              <a:t>Active </a:t>
            </a:r>
            <a:r>
              <a:rPr lang="ko-KR" altLang="en-US" sz="1400" dirty="0"/>
              <a:t>서버를 강제 종료하여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이뤄진 후에도 </a:t>
            </a:r>
            <a:endParaRPr lang="en-US" altLang="ko-KR" sz="1400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클라이언트 정보</a:t>
            </a:r>
            <a:r>
              <a:rPr lang="en-US" altLang="ko-KR" sz="1400" dirty="0"/>
              <a:t>(</a:t>
            </a:r>
            <a:r>
              <a:rPr lang="ko-KR" altLang="en-US" sz="1400" dirty="0"/>
              <a:t>위치</a:t>
            </a:r>
            <a:r>
              <a:rPr lang="en-US" altLang="ko-KR" sz="1400" dirty="0"/>
              <a:t>, HP,</a:t>
            </a:r>
            <a:r>
              <a:rPr lang="ko-KR" altLang="en-US" sz="1400" dirty="0"/>
              <a:t> 총알</a:t>
            </a:r>
            <a:r>
              <a:rPr lang="en-US" altLang="ko-KR" sz="1400" dirty="0"/>
              <a:t>, </a:t>
            </a:r>
            <a:r>
              <a:rPr lang="ko-KR" altLang="en-US" sz="1400" dirty="0"/>
              <a:t>미션 등</a:t>
            </a:r>
            <a:r>
              <a:rPr lang="en-US" altLang="ko-KR" sz="1400" dirty="0"/>
              <a:t>)</a:t>
            </a:r>
            <a:r>
              <a:rPr lang="ko-KR" altLang="en-US" sz="1400" dirty="0"/>
              <a:t>가 그대로 유지되며</a:t>
            </a:r>
            <a:r>
              <a:rPr lang="en-US" altLang="ko-KR" sz="1400" dirty="0"/>
              <a:t>,</a:t>
            </a:r>
            <a:r>
              <a:rPr lang="ko-KR" altLang="en-US" sz="1400" dirty="0"/>
              <a:t> 서버 시간도 잘 흘러가는 모습입니다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090A60C4-BCAC-E7E8-7B76-93E56BE1F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8" y="3819155"/>
            <a:ext cx="3276842" cy="1734222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61B679-9DD2-50E3-2A97-0DB6069CF987}"/>
              </a:ext>
            </a:extLst>
          </p:cNvPr>
          <p:cNvSpPr/>
          <p:nvPr/>
        </p:nvSpPr>
        <p:spPr>
          <a:xfrm>
            <a:off x="3238385" y="4661975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DF1D5F3B-E6F0-656E-2D29-27403EE64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40" y="3807365"/>
            <a:ext cx="3276842" cy="173422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6D9314-F01F-81D6-B91C-B4139FF8F039}"/>
              </a:ext>
            </a:extLst>
          </p:cNvPr>
          <p:cNvSpPr/>
          <p:nvPr/>
        </p:nvSpPr>
        <p:spPr>
          <a:xfrm>
            <a:off x="8488424" y="4686266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C365D0-1261-FAF3-4046-E373B0B76B49}"/>
              </a:ext>
            </a:extLst>
          </p:cNvPr>
          <p:cNvSpPr/>
          <p:nvPr/>
        </p:nvSpPr>
        <p:spPr>
          <a:xfrm>
            <a:off x="3553488" y="5097114"/>
            <a:ext cx="3276841" cy="233259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2FAB09-0E7E-6A03-8F8A-3F3D4B3A33C4}"/>
              </a:ext>
            </a:extLst>
          </p:cNvPr>
          <p:cNvSpPr/>
          <p:nvPr/>
        </p:nvSpPr>
        <p:spPr>
          <a:xfrm>
            <a:off x="8739179" y="3834210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33E554-0FC9-F787-3B71-96D492AE13B9}"/>
              </a:ext>
            </a:extLst>
          </p:cNvPr>
          <p:cNvSpPr/>
          <p:nvPr/>
        </p:nvSpPr>
        <p:spPr>
          <a:xfrm>
            <a:off x="11488343" y="3956381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37BC80-E891-B95B-9085-A6E011062ACA}"/>
              </a:ext>
            </a:extLst>
          </p:cNvPr>
          <p:cNvSpPr/>
          <p:nvPr/>
        </p:nvSpPr>
        <p:spPr>
          <a:xfrm>
            <a:off x="11308359" y="5186027"/>
            <a:ext cx="774583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D7CA2E-3051-27BD-98E7-A3A54349F806}"/>
              </a:ext>
            </a:extLst>
          </p:cNvPr>
          <p:cNvSpPr/>
          <p:nvPr/>
        </p:nvSpPr>
        <p:spPr>
          <a:xfrm>
            <a:off x="117351" y="3825999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8F0C6F-D66E-C3FF-1F2A-383C47C2245E}"/>
              </a:ext>
            </a:extLst>
          </p:cNvPr>
          <p:cNvSpPr/>
          <p:nvPr/>
        </p:nvSpPr>
        <p:spPr>
          <a:xfrm>
            <a:off x="2866515" y="3948170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B00073-F152-7197-D8EE-0D7790B5FF29}"/>
              </a:ext>
            </a:extLst>
          </p:cNvPr>
          <p:cNvSpPr/>
          <p:nvPr/>
        </p:nvSpPr>
        <p:spPr>
          <a:xfrm>
            <a:off x="2686531" y="5177816"/>
            <a:ext cx="757995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383AA-ED2E-4770-AB55-8C17D78229DF}"/>
              </a:ext>
            </a:extLst>
          </p:cNvPr>
          <p:cNvSpPr txBox="1"/>
          <p:nvPr/>
        </p:nvSpPr>
        <p:spPr>
          <a:xfrm>
            <a:off x="6830329" y="5072788"/>
            <a:ext cx="15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</a:t>
            </a:r>
          </a:p>
        </p:txBody>
      </p:sp>
    </p:spTree>
    <p:extLst>
      <p:ext uri="{BB962C8B-B14F-4D97-AF65-F5344CB8AC3E}">
        <p14:creationId xmlns:p14="http://schemas.microsoft.com/office/powerpoint/2010/main" val="190178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3613</Words>
  <Application>Microsoft Office PowerPoint</Application>
  <PresentationFormat>와이드스크린</PresentationFormat>
  <Paragraphs>535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Jacob Fisher</cp:lastModifiedBy>
  <cp:revision>146</cp:revision>
  <dcterms:created xsi:type="dcterms:W3CDTF">2023-08-20T07:24:56Z</dcterms:created>
  <dcterms:modified xsi:type="dcterms:W3CDTF">2023-10-30T08:39:27Z</dcterms:modified>
</cp:coreProperties>
</file>